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E183-43D3-83F2-A589-67983E78E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2F479-E08F-8028-8C4F-D9EBFD3C3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1D19-D980-9591-86F0-B71DDD7A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C37B-8F6C-0771-F972-39E7E371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8E0D2-3B0F-99C0-C907-314BA8D8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3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422E-6FFB-F751-A204-59B58597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F6DA7-81BD-B0F0-FD0D-F6E7E4C27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5C641-55B6-4DB2-745C-F380FBFA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609C-5B2E-38B1-A409-05F114DA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0776D-1B0B-5D84-E5ED-3DD1AECC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AD49D-C622-FBCF-9C37-E5D1346F3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65D0-4D76-ECB2-069D-00BB4DCEF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6A868-E269-B4BA-07D2-7233FE5D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F32D8-E276-EFB7-F4FF-6EB8E8BC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F7603-8FDF-CDFC-051B-52A5E1D5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DF1D-BE54-ACC2-66C6-7E8E68F9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2669-CFD8-4DE1-7EC5-99CCBD19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7C9A-49B9-581F-4E2C-401706AD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FB42B-5395-C928-8A2F-02235627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E32A4-AB76-6AA2-8AC8-3663D6D5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E3EE-8218-9248-207A-5DAFA0DA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804A7-5543-1426-264C-485D0C6D6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5BA74-A39E-ABD4-708B-5280A27B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EB22C-B7B1-EE71-7D07-4800D075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734FA-852D-0012-F1A9-F2BE3303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51F4-2AC9-80D0-2267-68E26F85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FBEDC-AA89-24B0-66A0-BF8874FE4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7F845-8080-100A-1A05-9C54BEF03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A8E1E-06C8-55F6-C36F-705344A2B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63F85-DB44-2F3C-86EB-12CFA37E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0058C-4F33-C17E-48DE-1C5D89E6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8471-DA21-3EBD-DDDB-7164B644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8444F-3E27-17F8-16C4-0B6732FE7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4E50E-3655-58C9-8C50-384EFE8DC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C687A2-E02B-BFFF-3EA1-339CD2F6D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7B5EC-5715-EBA2-EFA7-D1B796676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4217B-A5F3-10C2-A227-E97AE816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A964A-3355-280B-1BCD-9A9D2FEE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3696B4-4514-D006-2B16-E8AFB4E06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B0EB-6850-2BE5-3666-3EA2E3A3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55399-7ECD-D0BC-3381-18564E7E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1435D-03BE-9CD5-8D86-761C8E18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C8BB7-9C87-2EDE-B82A-3A282302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5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5FD94-FCCC-2E27-4EE5-647FF351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5FA444-7DFF-E322-222F-853F37BD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4AFB8-C4FD-162F-3B8F-98042CD4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FD7EF-7E46-CF81-ADBC-7E26C1FB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D3D2-2DBD-A4BF-D748-2D3B8FCD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B9338-BA52-9E58-4682-CF177C86C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27CA1-1FBD-2EB5-B7C4-910C6506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90083-D5D2-A087-A83D-ABE285B9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20D00-73EC-5A2F-A83D-6DC8F7EB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5D2A-7E5C-0E6E-640B-CABF41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5CC0B-35EC-CCBD-0023-AE42175B8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9441E-FE28-38B8-0D84-362E90A69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95EFF-00E3-779C-0516-5D6F3491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2F268-1DF9-5787-6021-1BF202EA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5E395-113F-4E55-A830-49B0EE93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5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F8068-77D7-C745-D7CB-B5546DE8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82221-DF88-86CA-7239-E855BFBB7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BD52D-1B22-D0CA-48B1-EF3BB6691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6403-A600-4AFA-9276-59294D8FEAF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5651-2BDA-F5AE-3D82-AF3B36A03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75870-C45A-EB1D-4EBF-FE08029BF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7E59-B2DA-4155-B7E0-818A9B8BB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A picture containing map&#10;&#10;Description automatically generated">
            <a:extLst>
              <a:ext uri="{FF2B5EF4-FFF2-40B4-BE49-F238E27FC236}">
                <a16:creationId xmlns:a16="http://schemas.microsoft.com/office/drawing/2014/main" id="{7B22964D-2850-DF70-A4E8-F6515EB6F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8348" b="7736"/>
          <a:stretch/>
        </p:blipFill>
        <p:spPr>
          <a:xfrm>
            <a:off x="8694178" y="2614287"/>
            <a:ext cx="3542130" cy="4290102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26FAED9-F62F-BAC9-E1A6-00800600C0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68" b="31380"/>
          <a:stretch/>
        </p:blipFill>
        <p:spPr>
          <a:xfrm>
            <a:off x="3497822" y="320231"/>
            <a:ext cx="5196356" cy="19464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9C065E-A03C-8435-BF7D-1AC4C32B7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623" y="3198207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Revolving Loan Funds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85E4-B00E-73FC-F1F7-EA470F301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Discussion / Roundtable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026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26FAED9-F62F-BAC9-E1A6-00800600C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68" b="31380"/>
          <a:stretch/>
        </p:blipFill>
        <p:spPr>
          <a:xfrm>
            <a:off x="10101943" y="6116618"/>
            <a:ext cx="1968138" cy="73722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6A69AB6-F201-8AC0-C0B9-AD0DB01C6BDD}"/>
              </a:ext>
            </a:extLst>
          </p:cNvPr>
          <p:cNvSpPr txBox="1">
            <a:spLocks/>
          </p:cNvSpPr>
          <p:nvPr/>
        </p:nvSpPr>
        <p:spPr>
          <a:xfrm>
            <a:off x="838200" y="3128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Discussion Topics - Loans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17715A-39C9-77FE-569D-1D6AB0351C40}"/>
              </a:ext>
            </a:extLst>
          </p:cNvPr>
          <p:cNvSpPr txBox="1">
            <a:spLocks/>
          </p:cNvSpPr>
          <p:nvPr/>
        </p:nvSpPr>
        <p:spPr>
          <a:xfrm>
            <a:off x="2100737" y="1728361"/>
            <a:ext cx="7990526" cy="4884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/>
              <a:t>The Life Cycle of a Loan – Pre-Application to Maturity</a:t>
            </a:r>
          </a:p>
          <a:p>
            <a:pPr algn="l"/>
            <a:r>
              <a:rPr lang="en-US" sz="2800" dirty="0"/>
              <a:t>Risk Tolerance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Collateral Requirements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Equity Requirements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Insurance Requirements</a:t>
            </a:r>
          </a:p>
          <a:p>
            <a:pPr algn="l"/>
            <a:r>
              <a:rPr lang="en-US" sz="2800" dirty="0"/>
              <a:t>Interest Rate Policy / Guidelines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Pegged to the lead bank rate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SBA 504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Risk based Rate Policy</a:t>
            </a:r>
          </a:p>
          <a:p>
            <a:pPr lvl="1" algn="l">
              <a:buFont typeface="Calibri" panose="020F0502020204030204" pitchFamily="34" charset="0"/>
              <a:buChar char="‐"/>
            </a:pPr>
            <a:r>
              <a:rPr lang="en-US" dirty="0"/>
              <a:t> CARES Act vs. “Legacy” or Defederalized RLF</a:t>
            </a:r>
          </a:p>
          <a:p>
            <a:pPr algn="l"/>
            <a:r>
              <a:rPr lang="en-US" sz="2800" dirty="0"/>
              <a:t>Non - US Citizen Borrowers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5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26FAED9-F62F-BAC9-E1A6-00800600C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68" b="31380"/>
          <a:stretch/>
        </p:blipFill>
        <p:spPr>
          <a:xfrm>
            <a:off x="10101943" y="6116618"/>
            <a:ext cx="1968138" cy="73722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6A69AB6-F201-8AC0-C0B9-AD0DB01C6BDD}"/>
              </a:ext>
            </a:extLst>
          </p:cNvPr>
          <p:cNvSpPr txBox="1">
            <a:spLocks/>
          </p:cNvSpPr>
          <p:nvPr/>
        </p:nvSpPr>
        <p:spPr>
          <a:xfrm>
            <a:off x="838200" y="3128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Denials and Defaults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C4F3C-6A9E-F9AA-43EF-CBE394A8F0D1}"/>
              </a:ext>
            </a:extLst>
          </p:cNvPr>
          <p:cNvSpPr txBox="1"/>
          <p:nvPr/>
        </p:nvSpPr>
        <p:spPr>
          <a:xfrm>
            <a:off x="3375724" y="1814898"/>
            <a:ext cx="5440553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Applications that are not approved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r>
              <a:rPr lang="en-US" sz="2000" dirty="0"/>
              <a:t>Is the denial policy related?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r>
              <a:rPr lang="en-US" sz="2000" dirty="0"/>
              <a:t>Are there alternative funding sources?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Addressing loans in default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r>
              <a:rPr lang="en-US" sz="2000" dirty="0"/>
              <a:t>Creditors meeting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r>
              <a:rPr lang="en-US" sz="2000" dirty="0"/>
              <a:t>Default letters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‐"/>
            </a:pPr>
            <a:r>
              <a:rPr lang="en-US" sz="2000" dirty="0"/>
              <a:t>Alternative Repayment Plan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	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Intercreditor Agreements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Unique Situations</a:t>
            </a:r>
          </a:p>
        </p:txBody>
      </p:sp>
    </p:spTree>
    <p:extLst>
      <p:ext uri="{BB962C8B-B14F-4D97-AF65-F5344CB8AC3E}">
        <p14:creationId xmlns:p14="http://schemas.microsoft.com/office/powerpoint/2010/main" val="290226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26FAED9-F62F-BAC9-E1A6-00800600C0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68" b="31380"/>
          <a:stretch/>
        </p:blipFill>
        <p:spPr>
          <a:xfrm>
            <a:off x="10101943" y="6116618"/>
            <a:ext cx="1968138" cy="737226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6A69AB6-F201-8AC0-C0B9-AD0DB01C6BDD}"/>
              </a:ext>
            </a:extLst>
          </p:cNvPr>
          <p:cNvSpPr txBox="1">
            <a:spLocks/>
          </p:cNvSpPr>
          <p:nvPr/>
        </p:nvSpPr>
        <p:spPr>
          <a:xfrm>
            <a:off x="838200" y="3128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Administration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255ED-99D8-014A-AB7B-165BF3863A8F}"/>
              </a:ext>
            </a:extLst>
          </p:cNvPr>
          <p:cNvSpPr txBox="1"/>
          <p:nvPr/>
        </p:nvSpPr>
        <p:spPr>
          <a:xfrm>
            <a:off x="3521248" y="1814898"/>
            <a:ext cx="514950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RLF Plan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Loan Committee Structure</a:t>
            </a:r>
          </a:p>
          <a:p>
            <a:r>
              <a:rPr lang="en-US" sz="2800" dirty="0"/>
              <a:t>Reporting</a:t>
            </a:r>
          </a:p>
          <a:p>
            <a:r>
              <a:rPr lang="en-US" sz="2800" dirty="0"/>
              <a:t>	</a:t>
            </a:r>
            <a:r>
              <a:rPr lang="en-US" sz="2000" dirty="0"/>
              <a:t>ED-209 Financial Report</a:t>
            </a:r>
          </a:p>
          <a:p>
            <a:r>
              <a:rPr lang="en-US" sz="2000" dirty="0"/>
              <a:t>	ED-209 Portfolio Loan List (Salesforce)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	Other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Portfolio Management Software</a:t>
            </a:r>
          </a:p>
        </p:txBody>
      </p:sp>
    </p:spTree>
    <p:extLst>
      <p:ext uri="{BB962C8B-B14F-4D97-AF65-F5344CB8AC3E}">
        <p14:creationId xmlns:p14="http://schemas.microsoft.com/office/powerpoint/2010/main" val="123669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Revolving Loan Funds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Revolving Loan Funds</dc:title>
  <dc:creator>Sean Ranum</dc:creator>
  <cp:lastModifiedBy>Sean Ranum</cp:lastModifiedBy>
  <cp:revision>2</cp:revision>
  <dcterms:created xsi:type="dcterms:W3CDTF">2022-10-27T12:33:13Z</dcterms:created>
  <dcterms:modified xsi:type="dcterms:W3CDTF">2022-10-31T15:44:15Z</dcterms:modified>
</cp:coreProperties>
</file>