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sldIdLst>
    <p:sldId id="258" r:id="rId3"/>
    <p:sldId id="256" r:id="rId4"/>
    <p:sldId id="269" r:id="rId5"/>
    <p:sldId id="257" r:id="rId6"/>
    <p:sldId id="259" r:id="rId7"/>
    <p:sldId id="271" r:id="rId8"/>
    <p:sldId id="272" r:id="rId9"/>
    <p:sldId id="270" r:id="rId10"/>
    <p:sldId id="275" r:id="rId11"/>
    <p:sldId id="27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AB-4FF3-9686-204D333B94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>
              <a:solidFill>
                <a:schemeClr val="accent6">
                  <a:lumMod val="75000"/>
                  <a:alpha val="97000"/>
                </a:schemeClr>
              </a:solidFill>
              <a:headEnd type="oval"/>
              <a:tailEnd type="oval"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AB-4FF3-9686-204D333B94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1706208"/>
        <c:axId val="551706768"/>
      </c:lineChart>
      <c:catAx>
        <c:axId val="55170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>
                <a:lumMod val="65000"/>
                <a:lumOff val="35000"/>
              </a:schemeClr>
            </a:solidFill>
          </a:ln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51706768"/>
        <c:crosses val="autoZero"/>
        <c:auto val="1"/>
        <c:lblAlgn val="ctr"/>
        <c:lblOffset val="100"/>
        <c:noMultiLvlLbl val="0"/>
      </c:catAx>
      <c:valAx>
        <c:axId val="551706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tx1">
                <a:lumMod val="65000"/>
                <a:lumOff val="35000"/>
              </a:schemeClr>
            </a:solidFill>
          </a:ln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517062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6845-9A90-42E8-919E-638DB500EE7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1F8DB0FD-F1E9-4182-B8F0-50E16EF2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4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6845-9A90-42E8-919E-638DB500EE7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B0FD-F1E9-4182-B8F0-50E16EF2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9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6845-9A90-42E8-919E-638DB500EE7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B0FD-F1E9-4182-B8F0-50E16EF2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30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7C53-AD79-4B45-B798-8305CD8982E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F87E0-1CBA-4799-840E-2D9D673A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38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7C53-AD79-4B45-B798-8305CD8982E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F87E0-1CBA-4799-840E-2D9D673A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58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7C53-AD79-4B45-B798-8305CD8982E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F87E0-1CBA-4799-840E-2D9D673A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60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7C53-AD79-4B45-B798-8305CD8982E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F87E0-1CBA-4799-840E-2D9D673A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98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7C53-AD79-4B45-B798-8305CD8982E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F87E0-1CBA-4799-840E-2D9D673A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48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7C53-AD79-4B45-B798-8305CD8982E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F87E0-1CBA-4799-840E-2D9D673A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0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7C53-AD79-4B45-B798-8305CD8982E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F87E0-1CBA-4799-840E-2D9D673A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7C53-AD79-4B45-B798-8305CD8982E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F87E0-1CBA-4799-840E-2D9D673A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4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6845-9A90-42E8-919E-638DB500EE7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B0FD-F1E9-4182-B8F0-50E16EF2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91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7C53-AD79-4B45-B798-8305CD8982E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F87E0-1CBA-4799-840E-2D9D673A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06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7C53-AD79-4B45-B798-8305CD8982E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F87E0-1CBA-4799-840E-2D9D673A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45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7C53-AD79-4B45-B798-8305CD8982E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F87E0-1CBA-4799-840E-2D9D673A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2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2E7E6845-9A90-42E8-919E-638DB500EE7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F8DB0FD-F1E9-4182-B8F0-50E16EF2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81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6845-9A90-42E8-919E-638DB500EE7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B0FD-F1E9-4182-B8F0-50E16EF2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6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6845-9A90-42E8-919E-638DB500EE7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B0FD-F1E9-4182-B8F0-50E16EF2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1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6845-9A90-42E8-919E-638DB500EE7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B0FD-F1E9-4182-B8F0-50E16EF2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6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6845-9A90-42E8-919E-638DB500EE7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B0FD-F1E9-4182-B8F0-50E16EF2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6845-9A90-42E8-919E-638DB500EE7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B0FD-F1E9-4182-B8F0-50E16EF2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1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E7E6845-9A90-42E8-919E-638DB500EE70}" type="datetimeFigureOut">
              <a:rPr lang="en-US" smtClean="0"/>
              <a:t>10/21/2019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B0FD-F1E9-4182-B8F0-50E16EF2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6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2E7E6845-9A90-42E8-919E-638DB500EE7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F8DB0FD-F1E9-4182-B8F0-50E16EF23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77C53-AD79-4B45-B798-8305CD8982E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F87E0-1CBA-4799-840E-2D9D673A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2DACE2-801B-4C62-B180-35A9FC967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93" y="2186608"/>
            <a:ext cx="5227388" cy="2901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DA7453-7840-47C5-B675-ABB4F3550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87" y="2464904"/>
            <a:ext cx="5023721" cy="1808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21696-FD19-4B23-BAFD-04F3941C2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5703"/>
            <a:ext cx="12192000" cy="702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4151B5-7FA7-4330-B479-5CA126957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62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FD6976-801D-44BA-9CAC-44D62FA0BE19}"/>
              </a:ext>
            </a:extLst>
          </p:cNvPr>
          <p:cNvSpPr txBox="1"/>
          <p:nvPr/>
        </p:nvSpPr>
        <p:spPr>
          <a:xfrm>
            <a:off x="167780" y="6333688"/>
            <a:ext cx="1182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1953A"/>
                </a:solidFill>
                <a:effectLst/>
                <a:uLnTx/>
                <a:uFillTx/>
                <a:latin typeface="Adobe Devanagari" panose="02040503050201020203" pitchFamily="18" charset="0"/>
                <a:ea typeface="+mn-ea"/>
                <a:cs typeface="Adobe Devanagari" panose="02040503050201020203" pitchFamily="18" charset="0"/>
              </a:rPr>
              <a:t>Big Stone || Chippewa || Lac qui Parle || Swift || Yellow Medicine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7B0568-4394-4ABF-8D08-F3B145957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736" y="6206037"/>
            <a:ext cx="1520079" cy="54731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6D2364-22FA-4659-8B2F-74EA82200C05}"/>
              </a:ext>
            </a:extLst>
          </p:cNvPr>
          <p:cNvCxnSpPr>
            <a:cxnSpLocks/>
          </p:cNvCxnSpPr>
          <p:nvPr/>
        </p:nvCxnSpPr>
        <p:spPr>
          <a:xfrm>
            <a:off x="5858608" y="2005219"/>
            <a:ext cx="0" cy="284756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66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0">
            <a:extLst>
              <a:ext uri="{FF2B5EF4-FFF2-40B4-BE49-F238E27FC236}">
                <a16:creationId xmlns:a16="http://schemas.microsoft.com/office/drawing/2014/main" id="{A3C6C2E2-5A8F-430D-9D48-681B2A053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11F46C-329D-45FB-9640-2EB45EB07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31818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89" name="Rectangle 82">
            <a:extLst>
              <a:ext uri="{FF2B5EF4-FFF2-40B4-BE49-F238E27FC236}">
                <a16:creationId xmlns:a16="http://schemas.microsoft.com/office/drawing/2014/main" id="{E61821B4-BA09-4234-9470-7A5D267BE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E6711-03A9-4649-B8F7-418197DEF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4355692"/>
            <a:ext cx="9085940" cy="1472224"/>
          </a:xfrm>
        </p:spPr>
        <p:txBody>
          <a:bodyPr anchor="b">
            <a:normAutofit/>
          </a:bodyPr>
          <a:lstStyle/>
          <a:p>
            <a:r>
              <a:rPr lang="en-US" sz="7400" dirty="0">
                <a:solidFill>
                  <a:schemeClr val="accent1"/>
                </a:solidFill>
              </a:rPr>
              <a:t>QUESTIONS? </a:t>
            </a:r>
          </a:p>
        </p:txBody>
      </p:sp>
      <p:grpSp>
        <p:nvGrpSpPr>
          <p:cNvPr id="90" name="Group 84">
            <a:extLst>
              <a:ext uri="{FF2B5EF4-FFF2-40B4-BE49-F238E27FC236}">
                <a16:creationId xmlns:a16="http://schemas.microsoft.com/office/drawing/2014/main" id="{6D688B76-268A-492E-BDA3-2F7D2E33E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1E0F60D-8BE5-4B03-8FE3-1ACEC67C2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8D833C0-B45C-4D4F-9BBD-BFC937374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086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62">
            <a:extLst>
              <a:ext uri="{FF2B5EF4-FFF2-40B4-BE49-F238E27FC236}">
                <a16:creationId xmlns:a16="http://schemas.microsoft.com/office/drawing/2014/main" id="{2266B24F-896E-4F03-8410-271656D6C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5" name="Rectangle 64">
            <a:extLst>
              <a:ext uri="{FF2B5EF4-FFF2-40B4-BE49-F238E27FC236}">
                <a16:creationId xmlns:a16="http://schemas.microsoft.com/office/drawing/2014/main" id="{31029960-422A-42F9-93FE-DDCC5016A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53241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66">
            <a:extLst>
              <a:ext uri="{FF2B5EF4-FFF2-40B4-BE49-F238E27FC236}">
                <a16:creationId xmlns:a16="http://schemas.microsoft.com/office/drawing/2014/main" id="{E21C234D-4979-4C31-8F0A-D3DFFAD4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1" y="822325"/>
            <a:ext cx="5149596" cy="484622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E6711-03A9-4649-B8F7-418197DEF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3220" y="1054100"/>
            <a:ext cx="4615180" cy="3736099"/>
          </a:xfrm>
        </p:spPr>
        <p:txBody>
          <a:bodyPr anchor="ctr">
            <a:normAutofit/>
          </a:bodyPr>
          <a:lstStyle/>
          <a:p>
            <a:r>
              <a:rPr lang="en-US" sz="5000" dirty="0">
                <a:solidFill>
                  <a:schemeClr val="accent1"/>
                </a:solidFill>
              </a:rPr>
              <a:t>Small Cities</a:t>
            </a:r>
            <a:br>
              <a:rPr lang="en-US" sz="5000" dirty="0">
                <a:solidFill>
                  <a:schemeClr val="accent1"/>
                </a:solidFill>
              </a:rPr>
            </a:br>
            <a:r>
              <a:rPr lang="en-US" sz="5000" dirty="0">
                <a:solidFill>
                  <a:schemeClr val="accent1"/>
                </a:solidFill>
              </a:rPr>
              <a:t>Development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11F46C-329D-45FB-9640-2EB45EB07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r="5849" b="-3"/>
          <a:stretch/>
        </p:blipFill>
        <p:spPr>
          <a:xfrm>
            <a:off x="633999" y="1054100"/>
            <a:ext cx="5462001" cy="4387064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0D56990-75D4-4841-A69F-45DEC8CAC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5756954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945EB5C-BDDA-4A0C-B8EF-B974A0450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5257800"/>
            <a:ext cx="1080904" cy="1080902"/>
            <a:chOff x="9685338" y="4460675"/>
            <a:chExt cx="1080904" cy="1080902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2CA7E95-0B5F-4134-A3AF-9F9A39E10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BB26F87-73FC-4147-B7AC-6F14DBCD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826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21"/>
          <p:cNvSpPr>
            <a:spLocks/>
          </p:cNvSpPr>
          <p:nvPr/>
        </p:nvSpPr>
        <p:spPr bwMode="auto">
          <a:xfrm>
            <a:off x="-316463" y="1088921"/>
            <a:ext cx="12188825" cy="2978257"/>
          </a:xfrm>
          <a:custGeom>
            <a:avLst/>
            <a:gdLst/>
            <a:ahLst/>
            <a:cxnLst>
              <a:cxn ang="0">
                <a:pos x="3047" y="183"/>
              </a:cxn>
              <a:cxn ang="0">
                <a:pos x="3096" y="314"/>
              </a:cxn>
              <a:cxn ang="0">
                <a:pos x="3145" y="1087"/>
              </a:cxn>
              <a:cxn ang="0">
                <a:pos x="3490" y="1151"/>
              </a:cxn>
              <a:cxn ang="0">
                <a:pos x="3807" y="1579"/>
              </a:cxn>
              <a:cxn ang="0">
                <a:pos x="3923" y="1668"/>
              </a:cxn>
              <a:cxn ang="0">
                <a:pos x="3965" y="614"/>
              </a:cxn>
              <a:cxn ang="0">
                <a:pos x="4345" y="1607"/>
              </a:cxn>
              <a:cxn ang="0">
                <a:pos x="4627" y="1720"/>
              </a:cxn>
              <a:cxn ang="0">
                <a:pos x="4737" y="860"/>
              </a:cxn>
              <a:cxn ang="0">
                <a:pos x="4762" y="635"/>
              </a:cxn>
              <a:cxn ang="0">
                <a:pos x="4804" y="563"/>
              </a:cxn>
              <a:cxn ang="0">
                <a:pos x="4930" y="563"/>
              </a:cxn>
              <a:cxn ang="0">
                <a:pos x="4972" y="635"/>
              </a:cxn>
              <a:cxn ang="0">
                <a:pos x="4998" y="860"/>
              </a:cxn>
              <a:cxn ang="0">
                <a:pos x="5154" y="1631"/>
              </a:cxn>
              <a:cxn ang="0">
                <a:pos x="5291" y="1668"/>
              </a:cxn>
              <a:cxn ang="0">
                <a:pos x="5476" y="1720"/>
              </a:cxn>
              <a:cxn ang="0">
                <a:pos x="5622" y="1701"/>
              </a:cxn>
              <a:cxn ang="0">
                <a:pos x="5974" y="937"/>
              </a:cxn>
              <a:cxn ang="0">
                <a:pos x="5993" y="563"/>
              </a:cxn>
              <a:cxn ang="0">
                <a:pos x="6315" y="1052"/>
              </a:cxn>
              <a:cxn ang="0">
                <a:pos x="6541" y="1052"/>
              </a:cxn>
              <a:cxn ang="0">
                <a:pos x="6690" y="1607"/>
              </a:cxn>
              <a:cxn ang="0">
                <a:pos x="6811" y="1701"/>
              </a:cxn>
              <a:cxn ang="0">
                <a:pos x="7114" y="1607"/>
              </a:cxn>
              <a:cxn ang="0">
                <a:pos x="7166" y="1753"/>
              </a:cxn>
              <a:cxn ang="0">
                <a:pos x="7322" y="1689"/>
              </a:cxn>
              <a:cxn ang="0">
                <a:pos x="7455" y="1701"/>
              </a:cxn>
              <a:cxn ang="0">
                <a:pos x="7615" y="1654"/>
              </a:cxn>
              <a:cxn ang="0">
                <a:pos x="7690" y="1879"/>
              </a:cxn>
              <a:cxn ang="0">
                <a:pos x="40" y="1739"/>
              </a:cxn>
              <a:cxn ang="0">
                <a:pos x="149" y="1739"/>
              </a:cxn>
              <a:cxn ang="0">
                <a:pos x="289" y="1221"/>
              </a:cxn>
              <a:cxn ang="0">
                <a:pos x="345" y="1062"/>
              </a:cxn>
              <a:cxn ang="0">
                <a:pos x="508" y="1108"/>
              </a:cxn>
              <a:cxn ang="0">
                <a:pos x="629" y="1715"/>
              </a:cxn>
              <a:cxn ang="0">
                <a:pos x="832" y="1631"/>
              </a:cxn>
              <a:cxn ang="0">
                <a:pos x="888" y="1715"/>
              </a:cxn>
              <a:cxn ang="0">
                <a:pos x="1023" y="1739"/>
              </a:cxn>
              <a:cxn ang="0">
                <a:pos x="1117" y="1298"/>
              </a:cxn>
              <a:cxn ang="0">
                <a:pos x="1720" y="724"/>
              </a:cxn>
              <a:cxn ang="0">
                <a:pos x="1781" y="1739"/>
              </a:cxn>
              <a:cxn ang="0">
                <a:pos x="1862" y="1668"/>
              </a:cxn>
              <a:cxn ang="0">
                <a:pos x="2077" y="1600"/>
              </a:cxn>
              <a:cxn ang="0">
                <a:pos x="2198" y="1668"/>
              </a:cxn>
              <a:cxn ang="0">
                <a:pos x="2305" y="991"/>
              </a:cxn>
              <a:cxn ang="0">
                <a:pos x="2436" y="743"/>
              </a:cxn>
              <a:cxn ang="0">
                <a:pos x="2585" y="743"/>
              </a:cxn>
              <a:cxn ang="0">
                <a:pos x="2746" y="991"/>
              </a:cxn>
              <a:cxn ang="0">
                <a:pos x="2769" y="1221"/>
              </a:cxn>
              <a:cxn ang="0">
                <a:pos x="2839" y="595"/>
              </a:cxn>
              <a:cxn ang="0">
                <a:pos x="2865" y="183"/>
              </a:cxn>
            </a:cxnLst>
            <a:rect l="0" t="0" r="r" b="b"/>
            <a:pathLst>
              <a:path w="7690" h="1879">
                <a:moveTo>
                  <a:pt x="2888" y="0"/>
                </a:moveTo>
                <a:lnTo>
                  <a:pt x="3047" y="0"/>
                </a:lnTo>
                <a:lnTo>
                  <a:pt x="3047" y="183"/>
                </a:lnTo>
                <a:lnTo>
                  <a:pt x="3070" y="183"/>
                </a:lnTo>
                <a:lnTo>
                  <a:pt x="3070" y="314"/>
                </a:lnTo>
                <a:lnTo>
                  <a:pt x="3096" y="314"/>
                </a:lnTo>
                <a:lnTo>
                  <a:pt x="3096" y="595"/>
                </a:lnTo>
                <a:lnTo>
                  <a:pt x="3145" y="595"/>
                </a:lnTo>
                <a:lnTo>
                  <a:pt x="3145" y="1087"/>
                </a:lnTo>
                <a:lnTo>
                  <a:pt x="3340" y="1087"/>
                </a:lnTo>
                <a:lnTo>
                  <a:pt x="3340" y="1151"/>
                </a:lnTo>
                <a:lnTo>
                  <a:pt x="3490" y="1151"/>
                </a:lnTo>
                <a:lnTo>
                  <a:pt x="3490" y="614"/>
                </a:lnTo>
                <a:lnTo>
                  <a:pt x="3807" y="614"/>
                </a:lnTo>
                <a:lnTo>
                  <a:pt x="3807" y="1579"/>
                </a:lnTo>
                <a:lnTo>
                  <a:pt x="3881" y="1579"/>
                </a:lnTo>
                <a:lnTo>
                  <a:pt x="3881" y="1668"/>
                </a:lnTo>
                <a:lnTo>
                  <a:pt x="3923" y="1668"/>
                </a:lnTo>
                <a:lnTo>
                  <a:pt x="3923" y="1579"/>
                </a:lnTo>
                <a:lnTo>
                  <a:pt x="3965" y="1579"/>
                </a:lnTo>
                <a:lnTo>
                  <a:pt x="3965" y="614"/>
                </a:lnTo>
                <a:lnTo>
                  <a:pt x="4294" y="614"/>
                </a:lnTo>
                <a:lnTo>
                  <a:pt x="4294" y="1607"/>
                </a:lnTo>
                <a:lnTo>
                  <a:pt x="4345" y="1607"/>
                </a:lnTo>
                <a:lnTo>
                  <a:pt x="4345" y="270"/>
                </a:lnTo>
                <a:lnTo>
                  <a:pt x="4627" y="270"/>
                </a:lnTo>
                <a:lnTo>
                  <a:pt x="4627" y="1720"/>
                </a:lnTo>
                <a:lnTo>
                  <a:pt x="4709" y="1720"/>
                </a:lnTo>
                <a:lnTo>
                  <a:pt x="4709" y="860"/>
                </a:lnTo>
                <a:lnTo>
                  <a:pt x="4737" y="860"/>
                </a:lnTo>
                <a:lnTo>
                  <a:pt x="4737" y="743"/>
                </a:lnTo>
                <a:lnTo>
                  <a:pt x="4762" y="743"/>
                </a:lnTo>
                <a:lnTo>
                  <a:pt x="4762" y="635"/>
                </a:lnTo>
                <a:lnTo>
                  <a:pt x="4779" y="635"/>
                </a:lnTo>
                <a:lnTo>
                  <a:pt x="4779" y="563"/>
                </a:lnTo>
                <a:lnTo>
                  <a:pt x="4804" y="563"/>
                </a:lnTo>
                <a:lnTo>
                  <a:pt x="4804" y="502"/>
                </a:lnTo>
                <a:lnTo>
                  <a:pt x="4930" y="502"/>
                </a:lnTo>
                <a:lnTo>
                  <a:pt x="4930" y="563"/>
                </a:lnTo>
                <a:lnTo>
                  <a:pt x="4956" y="563"/>
                </a:lnTo>
                <a:lnTo>
                  <a:pt x="4956" y="635"/>
                </a:lnTo>
                <a:lnTo>
                  <a:pt x="4972" y="635"/>
                </a:lnTo>
                <a:lnTo>
                  <a:pt x="4972" y="743"/>
                </a:lnTo>
                <a:lnTo>
                  <a:pt x="4998" y="743"/>
                </a:lnTo>
                <a:lnTo>
                  <a:pt x="4998" y="860"/>
                </a:lnTo>
                <a:lnTo>
                  <a:pt x="5026" y="860"/>
                </a:lnTo>
                <a:lnTo>
                  <a:pt x="5026" y="1631"/>
                </a:lnTo>
                <a:lnTo>
                  <a:pt x="5154" y="1631"/>
                </a:lnTo>
                <a:lnTo>
                  <a:pt x="5154" y="1701"/>
                </a:lnTo>
                <a:lnTo>
                  <a:pt x="5291" y="1701"/>
                </a:lnTo>
                <a:lnTo>
                  <a:pt x="5291" y="1668"/>
                </a:lnTo>
                <a:lnTo>
                  <a:pt x="5361" y="1668"/>
                </a:lnTo>
                <a:lnTo>
                  <a:pt x="5361" y="1720"/>
                </a:lnTo>
                <a:lnTo>
                  <a:pt x="5476" y="1720"/>
                </a:lnTo>
                <a:lnTo>
                  <a:pt x="5476" y="1668"/>
                </a:lnTo>
                <a:lnTo>
                  <a:pt x="5622" y="1668"/>
                </a:lnTo>
                <a:lnTo>
                  <a:pt x="5622" y="1701"/>
                </a:lnTo>
                <a:lnTo>
                  <a:pt x="5671" y="1701"/>
                </a:lnTo>
                <a:lnTo>
                  <a:pt x="5671" y="937"/>
                </a:lnTo>
                <a:lnTo>
                  <a:pt x="5974" y="937"/>
                </a:lnTo>
                <a:lnTo>
                  <a:pt x="5974" y="1701"/>
                </a:lnTo>
                <a:lnTo>
                  <a:pt x="5993" y="1701"/>
                </a:lnTo>
                <a:lnTo>
                  <a:pt x="5993" y="563"/>
                </a:lnTo>
                <a:lnTo>
                  <a:pt x="6282" y="563"/>
                </a:lnTo>
                <a:lnTo>
                  <a:pt x="6282" y="1052"/>
                </a:lnTo>
                <a:lnTo>
                  <a:pt x="6315" y="1052"/>
                </a:lnTo>
                <a:lnTo>
                  <a:pt x="6315" y="991"/>
                </a:lnTo>
                <a:lnTo>
                  <a:pt x="6541" y="991"/>
                </a:lnTo>
                <a:lnTo>
                  <a:pt x="6541" y="1052"/>
                </a:lnTo>
                <a:lnTo>
                  <a:pt x="6574" y="1052"/>
                </a:lnTo>
                <a:lnTo>
                  <a:pt x="6574" y="1607"/>
                </a:lnTo>
                <a:lnTo>
                  <a:pt x="6690" y="1607"/>
                </a:lnTo>
                <a:lnTo>
                  <a:pt x="6690" y="1668"/>
                </a:lnTo>
                <a:lnTo>
                  <a:pt x="6811" y="1668"/>
                </a:lnTo>
                <a:lnTo>
                  <a:pt x="6811" y="1701"/>
                </a:lnTo>
                <a:lnTo>
                  <a:pt x="7068" y="1701"/>
                </a:lnTo>
                <a:lnTo>
                  <a:pt x="7068" y="1607"/>
                </a:lnTo>
                <a:lnTo>
                  <a:pt x="7114" y="1607"/>
                </a:lnTo>
                <a:lnTo>
                  <a:pt x="7114" y="1720"/>
                </a:lnTo>
                <a:lnTo>
                  <a:pt x="7166" y="1720"/>
                </a:lnTo>
                <a:lnTo>
                  <a:pt x="7166" y="1753"/>
                </a:lnTo>
                <a:lnTo>
                  <a:pt x="7243" y="1753"/>
                </a:lnTo>
                <a:lnTo>
                  <a:pt x="7243" y="1689"/>
                </a:lnTo>
                <a:lnTo>
                  <a:pt x="7322" y="1689"/>
                </a:lnTo>
                <a:lnTo>
                  <a:pt x="7322" y="1654"/>
                </a:lnTo>
                <a:lnTo>
                  <a:pt x="7455" y="1654"/>
                </a:lnTo>
                <a:lnTo>
                  <a:pt x="7455" y="1701"/>
                </a:lnTo>
                <a:lnTo>
                  <a:pt x="7534" y="1701"/>
                </a:lnTo>
                <a:lnTo>
                  <a:pt x="7534" y="1654"/>
                </a:lnTo>
                <a:lnTo>
                  <a:pt x="7615" y="1654"/>
                </a:lnTo>
                <a:lnTo>
                  <a:pt x="7615" y="1701"/>
                </a:lnTo>
                <a:lnTo>
                  <a:pt x="7690" y="1701"/>
                </a:lnTo>
                <a:lnTo>
                  <a:pt x="7690" y="1879"/>
                </a:lnTo>
                <a:lnTo>
                  <a:pt x="0" y="1879"/>
                </a:lnTo>
                <a:lnTo>
                  <a:pt x="0" y="1739"/>
                </a:lnTo>
                <a:lnTo>
                  <a:pt x="40" y="1739"/>
                </a:lnTo>
                <a:lnTo>
                  <a:pt x="40" y="1668"/>
                </a:lnTo>
                <a:lnTo>
                  <a:pt x="149" y="1668"/>
                </a:lnTo>
                <a:lnTo>
                  <a:pt x="149" y="1739"/>
                </a:lnTo>
                <a:lnTo>
                  <a:pt x="177" y="1739"/>
                </a:lnTo>
                <a:lnTo>
                  <a:pt x="177" y="1221"/>
                </a:lnTo>
                <a:lnTo>
                  <a:pt x="289" y="1221"/>
                </a:lnTo>
                <a:lnTo>
                  <a:pt x="289" y="1108"/>
                </a:lnTo>
                <a:lnTo>
                  <a:pt x="345" y="1108"/>
                </a:lnTo>
                <a:lnTo>
                  <a:pt x="345" y="1062"/>
                </a:lnTo>
                <a:lnTo>
                  <a:pt x="457" y="1062"/>
                </a:lnTo>
                <a:lnTo>
                  <a:pt x="457" y="1108"/>
                </a:lnTo>
                <a:lnTo>
                  <a:pt x="508" y="1108"/>
                </a:lnTo>
                <a:lnTo>
                  <a:pt x="508" y="1607"/>
                </a:lnTo>
                <a:lnTo>
                  <a:pt x="629" y="1607"/>
                </a:lnTo>
                <a:lnTo>
                  <a:pt x="629" y="1715"/>
                </a:lnTo>
                <a:lnTo>
                  <a:pt x="723" y="1715"/>
                </a:lnTo>
                <a:lnTo>
                  <a:pt x="723" y="1631"/>
                </a:lnTo>
                <a:lnTo>
                  <a:pt x="832" y="1631"/>
                </a:lnTo>
                <a:lnTo>
                  <a:pt x="832" y="1739"/>
                </a:lnTo>
                <a:lnTo>
                  <a:pt x="888" y="1739"/>
                </a:lnTo>
                <a:lnTo>
                  <a:pt x="888" y="1715"/>
                </a:lnTo>
                <a:lnTo>
                  <a:pt x="981" y="1715"/>
                </a:lnTo>
                <a:lnTo>
                  <a:pt x="981" y="1739"/>
                </a:lnTo>
                <a:lnTo>
                  <a:pt x="1023" y="1739"/>
                </a:lnTo>
                <a:lnTo>
                  <a:pt x="1023" y="1631"/>
                </a:lnTo>
                <a:lnTo>
                  <a:pt x="1117" y="1631"/>
                </a:lnTo>
                <a:lnTo>
                  <a:pt x="1117" y="1298"/>
                </a:lnTo>
                <a:lnTo>
                  <a:pt x="1226" y="1298"/>
                </a:lnTo>
                <a:lnTo>
                  <a:pt x="1226" y="724"/>
                </a:lnTo>
                <a:lnTo>
                  <a:pt x="1720" y="724"/>
                </a:lnTo>
                <a:lnTo>
                  <a:pt x="1720" y="1631"/>
                </a:lnTo>
                <a:lnTo>
                  <a:pt x="1781" y="1631"/>
                </a:lnTo>
                <a:lnTo>
                  <a:pt x="1781" y="1739"/>
                </a:lnTo>
                <a:lnTo>
                  <a:pt x="1818" y="1739"/>
                </a:lnTo>
                <a:lnTo>
                  <a:pt x="1818" y="1668"/>
                </a:lnTo>
                <a:lnTo>
                  <a:pt x="1862" y="1668"/>
                </a:lnTo>
                <a:lnTo>
                  <a:pt x="1862" y="860"/>
                </a:lnTo>
                <a:lnTo>
                  <a:pt x="2077" y="860"/>
                </a:lnTo>
                <a:lnTo>
                  <a:pt x="2077" y="1600"/>
                </a:lnTo>
                <a:lnTo>
                  <a:pt x="2138" y="1600"/>
                </a:lnTo>
                <a:lnTo>
                  <a:pt x="2138" y="1668"/>
                </a:lnTo>
                <a:lnTo>
                  <a:pt x="2198" y="1668"/>
                </a:lnTo>
                <a:lnTo>
                  <a:pt x="2198" y="1607"/>
                </a:lnTo>
                <a:lnTo>
                  <a:pt x="2305" y="1607"/>
                </a:lnTo>
                <a:lnTo>
                  <a:pt x="2305" y="991"/>
                </a:lnTo>
                <a:lnTo>
                  <a:pt x="2347" y="991"/>
                </a:lnTo>
                <a:lnTo>
                  <a:pt x="2347" y="743"/>
                </a:lnTo>
                <a:lnTo>
                  <a:pt x="2436" y="743"/>
                </a:lnTo>
                <a:lnTo>
                  <a:pt x="2436" y="668"/>
                </a:lnTo>
                <a:lnTo>
                  <a:pt x="2585" y="668"/>
                </a:lnTo>
                <a:lnTo>
                  <a:pt x="2585" y="743"/>
                </a:lnTo>
                <a:lnTo>
                  <a:pt x="2667" y="743"/>
                </a:lnTo>
                <a:lnTo>
                  <a:pt x="2667" y="991"/>
                </a:lnTo>
                <a:lnTo>
                  <a:pt x="2746" y="991"/>
                </a:lnTo>
                <a:lnTo>
                  <a:pt x="2746" y="1631"/>
                </a:lnTo>
                <a:lnTo>
                  <a:pt x="2769" y="1631"/>
                </a:lnTo>
                <a:lnTo>
                  <a:pt x="2769" y="1221"/>
                </a:lnTo>
                <a:lnTo>
                  <a:pt x="2790" y="1221"/>
                </a:lnTo>
                <a:lnTo>
                  <a:pt x="2790" y="595"/>
                </a:lnTo>
                <a:lnTo>
                  <a:pt x="2839" y="595"/>
                </a:lnTo>
                <a:lnTo>
                  <a:pt x="2839" y="314"/>
                </a:lnTo>
                <a:lnTo>
                  <a:pt x="2865" y="314"/>
                </a:lnTo>
                <a:lnTo>
                  <a:pt x="2865" y="183"/>
                </a:lnTo>
                <a:lnTo>
                  <a:pt x="2888" y="183"/>
                </a:lnTo>
                <a:lnTo>
                  <a:pt x="2888" y="0"/>
                </a:lnTo>
                <a:close/>
              </a:path>
            </a:pathLst>
          </a:custGeom>
          <a:solidFill>
            <a:schemeClr val="bg1">
              <a:lumMod val="85000"/>
              <a:alpha val="31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1589" y="2544376"/>
            <a:ext cx="12188825" cy="1489694"/>
            <a:chOff x="0" y="2209800"/>
            <a:chExt cx="14926355" cy="1824270"/>
          </a:xfrm>
          <a:solidFill>
            <a:schemeClr val="bg1">
              <a:lumMod val="85000"/>
            </a:schemeClr>
          </a:solidFill>
        </p:grpSpPr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0" y="2209800"/>
              <a:ext cx="7466012" cy="1824270"/>
            </a:xfrm>
            <a:custGeom>
              <a:avLst/>
              <a:gdLst/>
              <a:ahLst/>
              <a:cxnLst>
                <a:cxn ang="0">
                  <a:pos x="3047" y="183"/>
                </a:cxn>
                <a:cxn ang="0">
                  <a:pos x="3096" y="314"/>
                </a:cxn>
                <a:cxn ang="0">
                  <a:pos x="3145" y="1087"/>
                </a:cxn>
                <a:cxn ang="0">
                  <a:pos x="3490" y="1151"/>
                </a:cxn>
                <a:cxn ang="0">
                  <a:pos x="3807" y="1579"/>
                </a:cxn>
                <a:cxn ang="0">
                  <a:pos x="3923" y="1668"/>
                </a:cxn>
                <a:cxn ang="0">
                  <a:pos x="3965" y="614"/>
                </a:cxn>
                <a:cxn ang="0">
                  <a:pos x="4345" y="1607"/>
                </a:cxn>
                <a:cxn ang="0">
                  <a:pos x="4627" y="1720"/>
                </a:cxn>
                <a:cxn ang="0">
                  <a:pos x="4737" y="860"/>
                </a:cxn>
                <a:cxn ang="0">
                  <a:pos x="4762" y="635"/>
                </a:cxn>
                <a:cxn ang="0">
                  <a:pos x="4804" y="563"/>
                </a:cxn>
                <a:cxn ang="0">
                  <a:pos x="4930" y="563"/>
                </a:cxn>
                <a:cxn ang="0">
                  <a:pos x="4972" y="635"/>
                </a:cxn>
                <a:cxn ang="0">
                  <a:pos x="4998" y="860"/>
                </a:cxn>
                <a:cxn ang="0">
                  <a:pos x="5154" y="1631"/>
                </a:cxn>
                <a:cxn ang="0">
                  <a:pos x="5291" y="1668"/>
                </a:cxn>
                <a:cxn ang="0">
                  <a:pos x="5476" y="1720"/>
                </a:cxn>
                <a:cxn ang="0">
                  <a:pos x="5622" y="1701"/>
                </a:cxn>
                <a:cxn ang="0">
                  <a:pos x="5974" y="937"/>
                </a:cxn>
                <a:cxn ang="0">
                  <a:pos x="5993" y="563"/>
                </a:cxn>
                <a:cxn ang="0">
                  <a:pos x="6315" y="1052"/>
                </a:cxn>
                <a:cxn ang="0">
                  <a:pos x="6541" y="1052"/>
                </a:cxn>
                <a:cxn ang="0">
                  <a:pos x="6690" y="1607"/>
                </a:cxn>
                <a:cxn ang="0">
                  <a:pos x="6811" y="1701"/>
                </a:cxn>
                <a:cxn ang="0">
                  <a:pos x="7114" y="1607"/>
                </a:cxn>
                <a:cxn ang="0">
                  <a:pos x="7166" y="1753"/>
                </a:cxn>
                <a:cxn ang="0">
                  <a:pos x="7322" y="1689"/>
                </a:cxn>
                <a:cxn ang="0">
                  <a:pos x="7455" y="1701"/>
                </a:cxn>
                <a:cxn ang="0">
                  <a:pos x="7615" y="1654"/>
                </a:cxn>
                <a:cxn ang="0">
                  <a:pos x="7690" y="1879"/>
                </a:cxn>
                <a:cxn ang="0">
                  <a:pos x="40" y="1739"/>
                </a:cxn>
                <a:cxn ang="0">
                  <a:pos x="149" y="1739"/>
                </a:cxn>
                <a:cxn ang="0">
                  <a:pos x="289" y="1221"/>
                </a:cxn>
                <a:cxn ang="0">
                  <a:pos x="345" y="1062"/>
                </a:cxn>
                <a:cxn ang="0">
                  <a:pos x="508" y="1108"/>
                </a:cxn>
                <a:cxn ang="0">
                  <a:pos x="629" y="1715"/>
                </a:cxn>
                <a:cxn ang="0">
                  <a:pos x="832" y="1631"/>
                </a:cxn>
                <a:cxn ang="0">
                  <a:pos x="888" y="1715"/>
                </a:cxn>
                <a:cxn ang="0">
                  <a:pos x="1023" y="1739"/>
                </a:cxn>
                <a:cxn ang="0">
                  <a:pos x="1117" y="1298"/>
                </a:cxn>
                <a:cxn ang="0">
                  <a:pos x="1720" y="724"/>
                </a:cxn>
                <a:cxn ang="0">
                  <a:pos x="1781" y="1739"/>
                </a:cxn>
                <a:cxn ang="0">
                  <a:pos x="1862" y="1668"/>
                </a:cxn>
                <a:cxn ang="0">
                  <a:pos x="2077" y="1600"/>
                </a:cxn>
                <a:cxn ang="0">
                  <a:pos x="2198" y="1668"/>
                </a:cxn>
                <a:cxn ang="0">
                  <a:pos x="2305" y="991"/>
                </a:cxn>
                <a:cxn ang="0">
                  <a:pos x="2436" y="743"/>
                </a:cxn>
                <a:cxn ang="0">
                  <a:pos x="2585" y="743"/>
                </a:cxn>
                <a:cxn ang="0">
                  <a:pos x="2746" y="991"/>
                </a:cxn>
                <a:cxn ang="0">
                  <a:pos x="2769" y="1221"/>
                </a:cxn>
                <a:cxn ang="0">
                  <a:pos x="2839" y="595"/>
                </a:cxn>
                <a:cxn ang="0">
                  <a:pos x="2865" y="183"/>
                </a:cxn>
              </a:cxnLst>
              <a:rect l="0" t="0" r="r" b="b"/>
              <a:pathLst>
                <a:path w="7690" h="1879">
                  <a:moveTo>
                    <a:pt x="2888" y="0"/>
                  </a:moveTo>
                  <a:lnTo>
                    <a:pt x="3047" y="0"/>
                  </a:lnTo>
                  <a:lnTo>
                    <a:pt x="3047" y="183"/>
                  </a:lnTo>
                  <a:lnTo>
                    <a:pt x="3070" y="183"/>
                  </a:lnTo>
                  <a:lnTo>
                    <a:pt x="3070" y="314"/>
                  </a:lnTo>
                  <a:lnTo>
                    <a:pt x="3096" y="314"/>
                  </a:lnTo>
                  <a:lnTo>
                    <a:pt x="3096" y="595"/>
                  </a:lnTo>
                  <a:lnTo>
                    <a:pt x="3145" y="595"/>
                  </a:lnTo>
                  <a:lnTo>
                    <a:pt x="3145" y="1087"/>
                  </a:lnTo>
                  <a:lnTo>
                    <a:pt x="3340" y="1087"/>
                  </a:lnTo>
                  <a:lnTo>
                    <a:pt x="3340" y="1151"/>
                  </a:lnTo>
                  <a:lnTo>
                    <a:pt x="3490" y="1151"/>
                  </a:lnTo>
                  <a:lnTo>
                    <a:pt x="3490" y="614"/>
                  </a:lnTo>
                  <a:lnTo>
                    <a:pt x="3807" y="614"/>
                  </a:lnTo>
                  <a:lnTo>
                    <a:pt x="3807" y="1579"/>
                  </a:lnTo>
                  <a:lnTo>
                    <a:pt x="3881" y="1579"/>
                  </a:lnTo>
                  <a:lnTo>
                    <a:pt x="3881" y="1668"/>
                  </a:lnTo>
                  <a:lnTo>
                    <a:pt x="3923" y="1668"/>
                  </a:lnTo>
                  <a:lnTo>
                    <a:pt x="3923" y="1579"/>
                  </a:lnTo>
                  <a:lnTo>
                    <a:pt x="3965" y="1579"/>
                  </a:lnTo>
                  <a:lnTo>
                    <a:pt x="3965" y="614"/>
                  </a:lnTo>
                  <a:lnTo>
                    <a:pt x="4294" y="614"/>
                  </a:lnTo>
                  <a:lnTo>
                    <a:pt x="4294" y="1607"/>
                  </a:lnTo>
                  <a:lnTo>
                    <a:pt x="4345" y="1607"/>
                  </a:lnTo>
                  <a:lnTo>
                    <a:pt x="4345" y="270"/>
                  </a:lnTo>
                  <a:lnTo>
                    <a:pt x="4627" y="270"/>
                  </a:lnTo>
                  <a:lnTo>
                    <a:pt x="4627" y="1720"/>
                  </a:lnTo>
                  <a:lnTo>
                    <a:pt x="4709" y="1720"/>
                  </a:lnTo>
                  <a:lnTo>
                    <a:pt x="4709" y="860"/>
                  </a:lnTo>
                  <a:lnTo>
                    <a:pt x="4737" y="860"/>
                  </a:lnTo>
                  <a:lnTo>
                    <a:pt x="4737" y="743"/>
                  </a:lnTo>
                  <a:lnTo>
                    <a:pt x="4762" y="743"/>
                  </a:lnTo>
                  <a:lnTo>
                    <a:pt x="4762" y="635"/>
                  </a:lnTo>
                  <a:lnTo>
                    <a:pt x="4779" y="635"/>
                  </a:lnTo>
                  <a:lnTo>
                    <a:pt x="4779" y="563"/>
                  </a:lnTo>
                  <a:lnTo>
                    <a:pt x="4804" y="563"/>
                  </a:lnTo>
                  <a:lnTo>
                    <a:pt x="4804" y="502"/>
                  </a:lnTo>
                  <a:lnTo>
                    <a:pt x="4930" y="502"/>
                  </a:lnTo>
                  <a:lnTo>
                    <a:pt x="4930" y="563"/>
                  </a:lnTo>
                  <a:lnTo>
                    <a:pt x="4956" y="563"/>
                  </a:lnTo>
                  <a:lnTo>
                    <a:pt x="4956" y="635"/>
                  </a:lnTo>
                  <a:lnTo>
                    <a:pt x="4972" y="635"/>
                  </a:lnTo>
                  <a:lnTo>
                    <a:pt x="4972" y="743"/>
                  </a:lnTo>
                  <a:lnTo>
                    <a:pt x="4998" y="743"/>
                  </a:lnTo>
                  <a:lnTo>
                    <a:pt x="4998" y="860"/>
                  </a:lnTo>
                  <a:lnTo>
                    <a:pt x="5026" y="860"/>
                  </a:lnTo>
                  <a:lnTo>
                    <a:pt x="5026" y="1631"/>
                  </a:lnTo>
                  <a:lnTo>
                    <a:pt x="5154" y="1631"/>
                  </a:lnTo>
                  <a:lnTo>
                    <a:pt x="5154" y="1701"/>
                  </a:lnTo>
                  <a:lnTo>
                    <a:pt x="5291" y="1701"/>
                  </a:lnTo>
                  <a:lnTo>
                    <a:pt x="5291" y="1668"/>
                  </a:lnTo>
                  <a:lnTo>
                    <a:pt x="5361" y="1668"/>
                  </a:lnTo>
                  <a:lnTo>
                    <a:pt x="5361" y="1720"/>
                  </a:lnTo>
                  <a:lnTo>
                    <a:pt x="5476" y="1720"/>
                  </a:lnTo>
                  <a:lnTo>
                    <a:pt x="5476" y="1668"/>
                  </a:lnTo>
                  <a:lnTo>
                    <a:pt x="5622" y="1668"/>
                  </a:lnTo>
                  <a:lnTo>
                    <a:pt x="5622" y="1701"/>
                  </a:lnTo>
                  <a:lnTo>
                    <a:pt x="5671" y="1701"/>
                  </a:lnTo>
                  <a:lnTo>
                    <a:pt x="5671" y="937"/>
                  </a:lnTo>
                  <a:lnTo>
                    <a:pt x="5974" y="937"/>
                  </a:lnTo>
                  <a:lnTo>
                    <a:pt x="5974" y="1701"/>
                  </a:lnTo>
                  <a:lnTo>
                    <a:pt x="5993" y="1701"/>
                  </a:lnTo>
                  <a:lnTo>
                    <a:pt x="5993" y="563"/>
                  </a:lnTo>
                  <a:lnTo>
                    <a:pt x="6282" y="563"/>
                  </a:lnTo>
                  <a:lnTo>
                    <a:pt x="6282" y="1052"/>
                  </a:lnTo>
                  <a:lnTo>
                    <a:pt x="6315" y="1052"/>
                  </a:lnTo>
                  <a:lnTo>
                    <a:pt x="6315" y="991"/>
                  </a:lnTo>
                  <a:lnTo>
                    <a:pt x="6541" y="991"/>
                  </a:lnTo>
                  <a:lnTo>
                    <a:pt x="6541" y="1052"/>
                  </a:lnTo>
                  <a:lnTo>
                    <a:pt x="6574" y="1052"/>
                  </a:lnTo>
                  <a:lnTo>
                    <a:pt x="6574" y="1607"/>
                  </a:lnTo>
                  <a:lnTo>
                    <a:pt x="6690" y="1607"/>
                  </a:lnTo>
                  <a:lnTo>
                    <a:pt x="6690" y="1668"/>
                  </a:lnTo>
                  <a:lnTo>
                    <a:pt x="6811" y="1668"/>
                  </a:lnTo>
                  <a:lnTo>
                    <a:pt x="6811" y="1701"/>
                  </a:lnTo>
                  <a:lnTo>
                    <a:pt x="7068" y="1701"/>
                  </a:lnTo>
                  <a:lnTo>
                    <a:pt x="7068" y="1607"/>
                  </a:lnTo>
                  <a:lnTo>
                    <a:pt x="7114" y="1607"/>
                  </a:lnTo>
                  <a:lnTo>
                    <a:pt x="7114" y="1720"/>
                  </a:lnTo>
                  <a:lnTo>
                    <a:pt x="7166" y="1720"/>
                  </a:lnTo>
                  <a:lnTo>
                    <a:pt x="7166" y="1753"/>
                  </a:lnTo>
                  <a:lnTo>
                    <a:pt x="7243" y="1753"/>
                  </a:lnTo>
                  <a:lnTo>
                    <a:pt x="7243" y="1689"/>
                  </a:lnTo>
                  <a:lnTo>
                    <a:pt x="7322" y="1689"/>
                  </a:lnTo>
                  <a:lnTo>
                    <a:pt x="7322" y="1654"/>
                  </a:lnTo>
                  <a:lnTo>
                    <a:pt x="7455" y="1654"/>
                  </a:lnTo>
                  <a:lnTo>
                    <a:pt x="7455" y="1701"/>
                  </a:lnTo>
                  <a:lnTo>
                    <a:pt x="7534" y="1701"/>
                  </a:lnTo>
                  <a:lnTo>
                    <a:pt x="7534" y="1654"/>
                  </a:lnTo>
                  <a:lnTo>
                    <a:pt x="7615" y="1654"/>
                  </a:lnTo>
                  <a:lnTo>
                    <a:pt x="7615" y="1701"/>
                  </a:lnTo>
                  <a:lnTo>
                    <a:pt x="7690" y="1701"/>
                  </a:lnTo>
                  <a:lnTo>
                    <a:pt x="7690" y="1879"/>
                  </a:lnTo>
                  <a:lnTo>
                    <a:pt x="0" y="1879"/>
                  </a:lnTo>
                  <a:lnTo>
                    <a:pt x="0" y="1739"/>
                  </a:lnTo>
                  <a:lnTo>
                    <a:pt x="40" y="1739"/>
                  </a:lnTo>
                  <a:lnTo>
                    <a:pt x="40" y="1668"/>
                  </a:lnTo>
                  <a:lnTo>
                    <a:pt x="149" y="1668"/>
                  </a:lnTo>
                  <a:lnTo>
                    <a:pt x="149" y="1739"/>
                  </a:lnTo>
                  <a:lnTo>
                    <a:pt x="177" y="1739"/>
                  </a:lnTo>
                  <a:lnTo>
                    <a:pt x="177" y="1221"/>
                  </a:lnTo>
                  <a:lnTo>
                    <a:pt x="289" y="1221"/>
                  </a:lnTo>
                  <a:lnTo>
                    <a:pt x="289" y="1108"/>
                  </a:lnTo>
                  <a:lnTo>
                    <a:pt x="345" y="1108"/>
                  </a:lnTo>
                  <a:lnTo>
                    <a:pt x="345" y="1062"/>
                  </a:lnTo>
                  <a:lnTo>
                    <a:pt x="457" y="1062"/>
                  </a:lnTo>
                  <a:lnTo>
                    <a:pt x="457" y="1108"/>
                  </a:lnTo>
                  <a:lnTo>
                    <a:pt x="508" y="1108"/>
                  </a:lnTo>
                  <a:lnTo>
                    <a:pt x="508" y="1607"/>
                  </a:lnTo>
                  <a:lnTo>
                    <a:pt x="629" y="1607"/>
                  </a:lnTo>
                  <a:lnTo>
                    <a:pt x="629" y="1715"/>
                  </a:lnTo>
                  <a:lnTo>
                    <a:pt x="723" y="1715"/>
                  </a:lnTo>
                  <a:lnTo>
                    <a:pt x="723" y="1631"/>
                  </a:lnTo>
                  <a:lnTo>
                    <a:pt x="832" y="1631"/>
                  </a:lnTo>
                  <a:lnTo>
                    <a:pt x="832" y="1739"/>
                  </a:lnTo>
                  <a:lnTo>
                    <a:pt x="888" y="1739"/>
                  </a:lnTo>
                  <a:lnTo>
                    <a:pt x="888" y="1715"/>
                  </a:lnTo>
                  <a:lnTo>
                    <a:pt x="981" y="1715"/>
                  </a:lnTo>
                  <a:lnTo>
                    <a:pt x="981" y="1739"/>
                  </a:lnTo>
                  <a:lnTo>
                    <a:pt x="1023" y="1739"/>
                  </a:lnTo>
                  <a:lnTo>
                    <a:pt x="1023" y="1631"/>
                  </a:lnTo>
                  <a:lnTo>
                    <a:pt x="1117" y="1631"/>
                  </a:lnTo>
                  <a:lnTo>
                    <a:pt x="1117" y="1298"/>
                  </a:lnTo>
                  <a:lnTo>
                    <a:pt x="1226" y="1298"/>
                  </a:lnTo>
                  <a:lnTo>
                    <a:pt x="1226" y="724"/>
                  </a:lnTo>
                  <a:lnTo>
                    <a:pt x="1720" y="724"/>
                  </a:lnTo>
                  <a:lnTo>
                    <a:pt x="1720" y="1631"/>
                  </a:lnTo>
                  <a:lnTo>
                    <a:pt x="1781" y="1631"/>
                  </a:lnTo>
                  <a:lnTo>
                    <a:pt x="1781" y="1739"/>
                  </a:lnTo>
                  <a:lnTo>
                    <a:pt x="1818" y="1739"/>
                  </a:lnTo>
                  <a:lnTo>
                    <a:pt x="1818" y="1668"/>
                  </a:lnTo>
                  <a:lnTo>
                    <a:pt x="1862" y="1668"/>
                  </a:lnTo>
                  <a:lnTo>
                    <a:pt x="1862" y="860"/>
                  </a:lnTo>
                  <a:lnTo>
                    <a:pt x="2077" y="860"/>
                  </a:lnTo>
                  <a:lnTo>
                    <a:pt x="2077" y="1600"/>
                  </a:lnTo>
                  <a:lnTo>
                    <a:pt x="2138" y="1600"/>
                  </a:lnTo>
                  <a:lnTo>
                    <a:pt x="2138" y="1668"/>
                  </a:lnTo>
                  <a:lnTo>
                    <a:pt x="2198" y="1668"/>
                  </a:lnTo>
                  <a:lnTo>
                    <a:pt x="2198" y="1607"/>
                  </a:lnTo>
                  <a:lnTo>
                    <a:pt x="2305" y="1607"/>
                  </a:lnTo>
                  <a:lnTo>
                    <a:pt x="2305" y="991"/>
                  </a:lnTo>
                  <a:lnTo>
                    <a:pt x="2347" y="991"/>
                  </a:lnTo>
                  <a:lnTo>
                    <a:pt x="2347" y="743"/>
                  </a:lnTo>
                  <a:lnTo>
                    <a:pt x="2436" y="743"/>
                  </a:lnTo>
                  <a:lnTo>
                    <a:pt x="2436" y="668"/>
                  </a:lnTo>
                  <a:lnTo>
                    <a:pt x="2585" y="668"/>
                  </a:lnTo>
                  <a:lnTo>
                    <a:pt x="2585" y="743"/>
                  </a:lnTo>
                  <a:lnTo>
                    <a:pt x="2667" y="743"/>
                  </a:lnTo>
                  <a:lnTo>
                    <a:pt x="2667" y="991"/>
                  </a:lnTo>
                  <a:lnTo>
                    <a:pt x="2746" y="991"/>
                  </a:lnTo>
                  <a:lnTo>
                    <a:pt x="2746" y="1631"/>
                  </a:lnTo>
                  <a:lnTo>
                    <a:pt x="2769" y="1631"/>
                  </a:lnTo>
                  <a:lnTo>
                    <a:pt x="2769" y="1221"/>
                  </a:lnTo>
                  <a:lnTo>
                    <a:pt x="2790" y="1221"/>
                  </a:lnTo>
                  <a:lnTo>
                    <a:pt x="2790" y="595"/>
                  </a:lnTo>
                  <a:lnTo>
                    <a:pt x="2839" y="595"/>
                  </a:lnTo>
                  <a:lnTo>
                    <a:pt x="2839" y="314"/>
                  </a:lnTo>
                  <a:lnTo>
                    <a:pt x="2865" y="314"/>
                  </a:lnTo>
                  <a:lnTo>
                    <a:pt x="2865" y="183"/>
                  </a:lnTo>
                  <a:lnTo>
                    <a:pt x="2888" y="183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1"/>
            <p:cNvSpPr>
              <a:spLocks/>
            </p:cNvSpPr>
            <p:nvPr/>
          </p:nvSpPr>
          <p:spPr bwMode="auto">
            <a:xfrm>
              <a:off x="7460343" y="2209800"/>
              <a:ext cx="7466012" cy="1824270"/>
            </a:xfrm>
            <a:custGeom>
              <a:avLst/>
              <a:gdLst/>
              <a:ahLst/>
              <a:cxnLst>
                <a:cxn ang="0">
                  <a:pos x="3047" y="183"/>
                </a:cxn>
                <a:cxn ang="0">
                  <a:pos x="3096" y="314"/>
                </a:cxn>
                <a:cxn ang="0">
                  <a:pos x="3145" y="1087"/>
                </a:cxn>
                <a:cxn ang="0">
                  <a:pos x="3490" y="1151"/>
                </a:cxn>
                <a:cxn ang="0">
                  <a:pos x="3807" y="1579"/>
                </a:cxn>
                <a:cxn ang="0">
                  <a:pos x="3923" y="1668"/>
                </a:cxn>
                <a:cxn ang="0">
                  <a:pos x="3965" y="614"/>
                </a:cxn>
                <a:cxn ang="0">
                  <a:pos x="4345" y="1607"/>
                </a:cxn>
                <a:cxn ang="0">
                  <a:pos x="4627" y="1720"/>
                </a:cxn>
                <a:cxn ang="0">
                  <a:pos x="4737" y="860"/>
                </a:cxn>
                <a:cxn ang="0">
                  <a:pos x="4762" y="635"/>
                </a:cxn>
                <a:cxn ang="0">
                  <a:pos x="4804" y="563"/>
                </a:cxn>
                <a:cxn ang="0">
                  <a:pos x="4930" y="563"/>
                </a:cxn>
                <a:cxn ang="0">
                  <a:pos x="4972" y="635"/>
                </a:cxn>
                <a:cxn ang="0">
                  <a:pos x="4998" y="860"/>
                </a:cxn>
                <a:cxn ang="0">
                  <a:pos x="5154" y="1631"/>
                </a:cxn>
                <a:cxn ang="0">
                  <a:pos x="5291" y="1668"/>
                </a:cxn>
                <a:cxn ang="0">
                  <a:pos x="5476" y="1720"/>
                </a:cxn>
                <a:cxn ang="0">
                  <a:pos x="5622" y="1701"/>
                </a:cxn>
                <a:cxn ang="0">
                  <a:pos x="5974" y="937"/>
                </a:cxn>
                <a:cxn ang="0">
                  <a:pos x="5993" y="563"/>
                </a:cxn>
                <a:cxn ang="0">
                  <a:pos x="6315" y="1052"/>
                </a:cxn>
                <a:cxn ang="0">
                  <a:pos x="6541" y="1052"/>
                </a:cxn>
                <a:cxn ang="0">
                  <a:pos x="6690" y="1607"/>
                </a:cxn>
                <a:cxn ang="0">
                  <a:pos x="6811" y="1701"/>
                </a:cxn>
                <a:cxn ang="0">
                  <a:pos x="7114" y="1607"/>
                </a:cxn>
                <a:cxn ang="0">
                  <a:pos x="7166" y="1753"/>
                </a:cxn>
                <a:cxn ang="0">
                  <a:pos x="7322" y="1689"/>
                </a:cxn>
                <a:cxn ang="0">
                  <a:pos x="7455" y="1701"/>
                </a:cxn>
                <a:cxn ang="0">
                  <a:pos x="7615" y="1654"/>
                </a:cxn>
                <a:cxn ang="0">
                  <a:pos x="7690" y="1879"/>
                </a:cxn>
                <a:cxn ang="0">
                  <a:pos x="40" y="1739"/>
                </a:cxn>
                <a:cxn ang="0">
                  <a:pos x="149" y="1739"/>
                </a:cxn>
                <a:cxn ang="0">
                  <a:pos x="289" y="1221"/>
                </a:cxn>
                <a:cxn ang="0">
                  <a:pos x="345" y="1062"/>
                </a:cxn>
                <a:cxn ang="0">
                  <a:pos x="508" y="1108"/>
                </a:cxn>
                <a:cxn ang="0">
                  <a:pos x="629" y="1715"/>
                </a:cxn>
                <a:cxn ang="0">
                  <a:pos x="832" y="1631"/>
                </a:cxn>
                <a:cxn ang="0">
                  <a:pos x="888" y="1715"/>
                </a:cxn>
                <a:cxn ang="0">
                  <a:pos x="1023" y="1739"/>
                </a:cxn>
                <a:cxn ang="0">
                  <a:pos x="1117" y="1298"/>
                </a:cxn>
                <a:cxn ang="0">
                  <a:pos x="1720" y="724"/>
                </a:cxn>
                <a:cxn ang="0">
                  <a:pos x="1781" y="1739"/>
                </a:cxn>
                <a:cxn ang="0">
                  <a:pos x="1862" y="1668"/>
                </a:cxn>
                <a:cxn ang="0">
                  <a:pos x="2077" y="1600"/>
                </a:cxn>
                <a:cxn ang="0">
                  <a:pos x="2198" y="1668"/>
                </a:cxn>
                <a:cxn ang="0">
                  <a:pos x="2305" y="991"/>
                </a:cxn>
                <a:cxn ang="0">
                  <a:pos x="2436" y="743"/>
                </a:cxn>
                <a:cxn ang="0">
                  <a:pos x="2585" y="743"/>
                </a:cxn>
                <a:cxn ang="0">
                  <a:pos x="2746" y="991"/>
                </a:cxn>
                <a:cxn ang="0">
                  <a:pos x="2769" y="1221"/>
                </a:cxn>
                <a:cxn ang="0">
                  <a:pos x="2839" y="595"/>
                </a:cxn>
                <a:cxn ang="0">
                  <a:pos x="2865" y="183"/>
                </a:cxn>
              </a:cxnLst>
              <a:rect l="0" t="0" r="r" b="b"/>
              <a:pathLst>
                <a:path w="7690" h="1879">
                  <a:moveTo>
                    <a:pt x="2888" y="0"/>
                  </a:moveTo>
                  <a:lnTo>
                    <a:pt x="3047" y="0"/>
                  </a:lnTo>
                  <a:lnTo>
                    <a:pt x="3047" y="183"/>
                  </a:lnTo>
                  <a:lnTo>
                    <a:pt x="3070" y="183"/>
                  </a:lnTo>
                  <a:lnTo>
                    <a:pt x="3070" y="314"/>
                  </a:lnTo>
                  <a:lnTo>
                    <a:pt x="3096" y="314"/>
                  </a:lnTo>
                  <a:lnTo>
                    <a:pt x="3096" y="595"/>
                  </a:lnTo>
                  <a:lnTo>
                    <a:pt x="3145" y="595"/>
                  </a:lnTo>
                  <a:lnTo>
                    <a:pt x="3145" y="1087"/>
                  </a:lnTo>
                  <a:lnTo>
                    <a:pt x="3340" y="1087"/>
                  </a:lnTo>
                  <a:lnTo>
                    <a:pt x="3340" y="1151"/>
                  </a:lnTo>
                  <a:lnTo>
                    <a:pt x="3490" y="1151"/>
                  </a:lnTo>
                  <a:lnTo>
                    <a:pt x="3490" y="614"/>
                  </a:lnTo>
                  <a:lnTo>
                    <a:pt x="3807" y="614"/>
                  </a:lnTo>
                  <a:lnTo>
                    <a:pt x="3807" y="1579"/>
                  </a:lnTo>
                  <a:lnTo>
                    <a:pt x="3881" y="1579"/>
                  </a:lnTo>
                  <a:lnTo>
                    <a:pt x="3881" y="1668"/>
                  </a:lnTo>
                  <a:lnTo>
                    <a:pt x="3923" y="1668"/>
                  </a:lnTo>
                  <a:lnTo>
                    <a:pt x="3923" y="1579"/>
                  </a:lnTo>
                  <a:lnTo>
                    <a:pt x="3965" y="1579"/>
                  </a:lnTo>
                  <a:lnTo>
                    <a:pt x="3965" y="614"/>
                  </a:lnTo>
                  <a:lnTo>
                    <a:pt x="4294" y="614"/>
                  </a:lnTo>
                  <a:lnTo>
                    <a:pt x="4294" y="1607"/>
                  </a:lnTo>
                  <a:lnTo>
                    <a:pt x="4345" y="1607"/>
                  </a:lnTo>
                  <a:lnTo>
                    <a:pt x="4345" y="270"/>
                  </a:lnTo>
                  <a:lnTo>
                    <a:pt x="4627" y="270"/>
                  </a:lnTo>
                  <a:lnTo>
                    <a:pt x="4627" y="1720"/>
                  </a:lnTo>
                  <a:lnTo>
                    <a:pt x="4709" y="1720"/>
                  </a:lnTo>
                  <a:lnTo>
                    <a:pt x="4709" y="860"/>
                  </a:lnTo>
                  <a:lnTo>
                    <a:pt x="4737" y="860"/>
                  </a:lnTo>
                  <a:lnTo>
                    <a:pt x="4737" y="743"/>
                  </a:lnTo>
                  <a:lnTo>
                    <a:pt x="4762" y="743"/>
                  </a:lnTo>
                  <a:lnTo>
                    <a:pt x="4762" y="635"/>
                  </a:lnTo>
                  <a:lnTo>
                    <a:pt x="4779" y="635"/>
                  </a:lnTo>
                  <a:lnTo>
                    <a:pt x="4779" y="563"/>
                  </a:lnTo>
                  <a:lnTo>
                    <a:pt x="4804" y="563"/>
                  </a:lnTo>
                  <a:lnTo>
                    <a:pt x="4804" y="502"/>
                  </a:lnTo>
                  <a:lnTo>
                    <a:pt x="4930" y="502"/>
                  </a:lnTo>
                  <a:lnTo>
                    <a:pt x="4930" y="563"/>
                  </a:lnTo>
                  <a:lnTo>
                    <a:pt x="4956" y="563"/>
                  </a:lnTo>
                  <a:lnTo>
                    <a:pt x="4956" y="635"/>
                  </a:lnTo>
                  <a:lnTo>
                    <a:pt x="4972" y="635"/>
                  </a:lnTo>
                  <a:lnTo>
                    <a:pt x="4972" y="743"/>
                  </a:lnTo>
                  <a:lnTo>
                    <a:pt x="4998" y="743"/>
                  </a:lnTo>
                  <a:lnTo>
                    <a:pt x="4998" y="860"/>
                  </a:lnTo>
                  <a:lnTo>
                    <a:pt x="5026" y="860"/>
                  </a:lnTo>
                  <a:lnTo>
                    <a:pt x="5026" y="1631"/>
                  </a:lnTo>
                  <a:lnTo>
                    <a:pt x="5154" y="1631"/>
                  </a:lnTo>
                  <a:lnTo>
                    <a:pt x="5154" y="1701"/>
                  </a:lnTo>
                  <a:lnTo>
                    <a:pt x="5291" y="1701"/>
                  </a:lnTo>
                  <a:lnTo>
                    <a:pt x="5291" y="1668"/>
                  </a:lnTo>
                  <a:lnTo>
                    <a:pt x="5361" y="1668"/>
                  </a:lnTo>
                  <a:lnTo>
                    <a:pt x="5361" y="1720"/>
                  </a:lnTo>
                  <a:lnTo>
                    <a:pt x="5476" y="1720"/>
                  </a:lnTo>
                  <a:lnTo>
                    <a:pt x="5476" y="1668"/>
                  </a:lnTo>
                  <a:lnTo>
                    <a:pt x="5622" y="1668"/>
                  </a:lnTo>
                  <a:lnTo>
                    <a:pt x="5622" y="1701"/>
                  </a:lnTo>
                  <a:lnTo>
                    <a:pt x="5671" y="1701"/>
                  </a:lnTo>
                  <a:lnTo>
                    <a:pt x="5671" y="937"/>
                  </a:lnTo>
                  <a:lnTo>
                    <a:pt x="5974" y="937"/>
                  </a:lnTo>
                  <a:lnTo>
                    <a:pt x="5974" y="1701"/>
                  </a:lnTo>
                  <a:lnTo>
                    <a:pt x="5993" y="1701"/>
                  </a:lnTo>
                  <a:lnTo>
                    <a:pt x="5993" y="563"/>
                  </a:lnTo>
                  <a:lnTo>
                    <a:pt x="6282" y="563"/>
                  </a:lnTo>
                  <a:lnTo>
                    <a:pt x="6282" y="1052"/>
                  </a:lnTo>
                  <a:lnTo>
                    <a:pt x="6315" y="1052"/>
                  </a:lnTo>
                  <a:lnTo>
                    <a:pt x="6315" y="991"/>
                  </a:lnTo>
                  <a:lnTo>
                    <a:pt x="6541" y="991"/>
                  </a:lnTo>
                  <a:lnTo>
                    <a:pt x="6541" y="1052"/>
                  </a:lnTo>
                  <a:lnTo>
                    <a:pt x="6574" y="1052"/>
                  </a:lnTo>
                  <a:lnTo>
                    <a:pt x="6574" y="1607"/>
                  </a:lnTo>
                  <a:lnTo>
                    <a:pt x="6690" y="1607"/>
                  </a:lnTo>
                  <a:lnTo>
                    <a:pt x="6690" y="1668"/>
                  </a:lnTo>
                  <a:lnTo>
                    <a:pt x="6811" y="1668"/>
                  </a:lnTo>
                  <a:lnTo>
                    <a:pt x="6811" y="1701"/>
                  </a:lnTo>
                  <a:lnTo>
                    <a:pt x="7068" y="1701"/>
                  </a:lnTo>
                  <a:lnTo>
                    <a:pt x="7068" y="1607"/>
                  </a:lnTo>
                  <a:lnTo>
                    <a:pt x="7114" y="1607"/>
                  </a:lnTo>
                  <a:lnTo>
                    <a:pt x="7114" y="1720"/>
                  </a:lnTo>
                  <a:lnTo>
                    <a:pt x="7166" y="1720"/>
                  </a:lnTo>
                  <a:lnTo>
                    <a:pt x="7166" y="1753"/>
                  </a:lnTo>
                  <a:lnTo>
                    <a:pt x="7243" y="1753"/>
                  </a:lnTo>
                  <a:lnTo>
                    <a:pt x="7243" y="1689"/>
                  </a:lnTo>
                  <a:lnTo>
                    <a:pt x="7322" y="1689"/>
                  </a:lnTo>
                  <a:lnTo>
                    <a:pt x="7322" y="1654"/>
                  </a:lnTo>
                  <a:lnTo>
                    <a:pt x="7455" y="1654"/>
                  </a:lnTo>
                  <a:lnTo>
                    <a:pt x="7455" y="1701"/>
                  </a:lnTo>
                  <a:lnTo>
                    <a:pt x="7534" y="1701"/>
                  </a:lnTo>
                  <a:lnTo>
                    <a:pt x="7534" y="1654"/>
                  </a:lnTo>
                  <a:lnTo>
                    <a:pt x="7615" y="1654"/>
                  </a:lnTo>
                  <a:lnTo>
                    <a:pt x="7615" y="1701"/>
                  </a:lnTo>
                  <a:lnTo>
                    <a:pt x="7690" y="1701"/>
                  </a:lnTo>
                  <a:lnTo>
                    <a:pt x="7690" y="1879"/>
                  </a:lnTo>
                  <a:lnTo>
                    <a:pt x="0" y="1879"/>
                  </a:lnTo>
                  <a:lnTo>
                    <a:pt x="0" y="1739"/>
                  </a:lnTo>
                  <a:lnTo>
                    <a:pt x="40" y="1739"/>
                  </a:lnTo>
                  <a:lnTo>
                    <a:pt x="40" y="1668"/>
                  </a:lnTo>
                  <a:lnTo>
                    <a:pt x="149" y="1668"/>
                  </a:lnTo>
                  <a:lnTo>
                    <a:pt x="149" y="1739"/>
                  </a:lnTo>
                  <a:lnTo>
                    <a:pt x="177" y="1739"/>
                  </a:lnTo>
                  <a:lnTo>
                    <a:pt x="177" y="1221"/>
                  </a:lnTo>
                  <a:lnTo>
                    <a:pt x="289" y="1221"/>
                  </a:lnTo>
                  <a:lnTo>
                    <a:pt x="289" y="1108"/>
                  </a:lnTo>
                  <a:lnTo>
                    <a:pt x="345" y="1108"/>
                  </a:lnTo>
                  <a:lnTo>
                    <a:pt x="345" y="1062"/>
                  </a:lnTo>
                  <a:lnTo>
                    <a:pt x="457" y="1062"/>
                  </a:lnTo>
                  <a:lnTo>
                    <a:pt x="457" y="1108"/>
                  </a:lnTo>
                  <a:lnTo>
                    <a:pt x="508" y="1108"/>
                  </a:lnTo>
                  <a:lnTo>
                    <a:pt x="508" y="1607"/>
                  </a:lnTo>
                  <a:lnTo>
                    <a:pt x="629" y="1607"/>
                  </a:lnTo>
                  <a:lnTo>
                    <a:pt x="629" y="1715"/>
                  </a:lnTo>
                  <a:lnTo>
                    <a:pt x="723" y="1715"/>
                  </a:lnTo>
                  <a:lnTo>
                    <a:pt x="723" y="1631"/>
                  </a:lnTo>
                  <a:lnTo>
                    <a:pt x="832" y="1631"/>
                  </a:lnTo>
                  <a:lnTo>
                    <a:pt x="832" y="1739"/>
                  </a:lnTo>
                  <a:lnTo>
                    <a:pt x="888" y="1739"/>
                  </a:lnTo>
                  <a:lnTo>
                    <a:pt x="888" y="1715"/>
                  </a:lnTo>
                  <a:lnTo>
                    <a:pt x="981" y="1715"/>
                  </a:lnTo>
                  <a:lnTo>
                    <a:pt x="981" y="1739"/>
                  </a:lnTo>
                  <a:lnTo>
                    <a:pt x="1023" y="1739"/>
                  </a:lnTo>
                  <a:lnTo>
                    <a:pt x="1023" y="1631"/>
                  </a:lnTo>
                  <a:lnTo>
                    <a:pt x="1117" y="1631"/>
                  </a:lnTo>
                  <a:lnTo>
                    <a:pt x="1117" y="1298"/>
                  </a:lnTo>
                  <a:lnTo>
                    <a:pt x="1226" y="1298"/>
                  </a:lnTo>
                  <a:lnTo>
                    <a:pt x="1226" y="724"/>
                  </a:lnTo>
                  <a:lnTo>
                    <a:pt x="1720" y="724"/>
                  </a:lnTo>
                  <a:lnTo>
                    <a:pt x="1720" y="1631"/>
                  </a:lnTo>
                  <a:lnTo>
                    <a:pt x="1781" y="1631"/>
                  </a:lnTo>
                  <a:lnTo>
                    <a:pt x="1781" y="1739"/>
                  </a:lnTo>
                  <a:lnTo>
                    <a:pt x="1818" y="1739"/>
                  </a:lnTo>
                  <a:lnTo>
                    <a:pt x="1818" y="1668"/>
                  </a:lnTo>
                  <a:lnTo>
                    <a:pt x="1862" y="1668"/>
                  </a:lnTo>
                  <a:lnTo>
                    <a:pt x="1862" y="860"/>
                  </a:lnTo>
                  <a:lnTo>
                    <a:pt x="2077" y="860"/>
                  </a:lnTo>
                  <a:lnTo>
                    <a:pt x="2077" y="1600"/>
                  </a:lnTo>
                  <a:lnTo>
                    <a:pt x="2138" y="1600"/>
                  </a:lnTo>
                  <a:lnTo>
                    <a:pt x="2138" y="1668"/>
                  </a:lnTo>
                  <a:lnTo>
                    <a:pt x="2198" y="1668"/>
                  </a:lnTo>
                  <a:lnTo>
                    <a:pt x="2198" y="1607"/>
                  </a:lnTo>
                  <a:lnTo>
                    <a:pt x="2305" y="1607"/>
                  </a:lnTo>
                  <a:lnTo>
                    <a:pt x="2305" y="991"/>
                  </a:lnTo>
                  <a:lnTo>
                    <a:pt x="2347" y="991"/>
                  </a:lnTo>
                  <a:lnTo>
                    <a:pt x="2347" y="743"/>
                  </a:lnTo>
                  <a:lnTo>
                    <a:pt x="2436" y="743"/>
                  </a:lnTo>
                  <a:lnTo>
                    <a:pt x="2436" y="668"/>
                  </a:lnTo>
                  <a:lnTo>
                    <a:pt x="2585" y="668"/>
                  </a:lnTo>
                  <a:lnTo>
                    <a:pt x="2585" y="743"/>
                  </a:lnTo>
                  <a:lnTo>
                    <a:pt x="2667" y="743"/>
                  </a:lnTo>
                  <a:lnTo>
                    <a:pt x="2667" y="991"/>
                  </a:lnTo>
                  <a:lnTo>
                    <a:pt x="2746" y="991"/>
                  </a:lnTo>
                  <a:lnTo>
                    <a:pt x="2746" y="1631"/>
                  </a:lnTo>
                  <a:lnTo>
                    <a:pt x="2769" y="1631"/>
                  </a:lnTo>
                  <a:lnTo>
                    <a:pt x="2769" y="1221"/>
                  </a:lnTo>
                  <a:lnTo>
                    <a:pt x="2790" y="1221"/>
                  </a:lnTo>
                  <a:lnTo>
                    <a:pt x="2790" y="595"/>
                  </a:lnTo>
                  <a:lnTo>
                    <a:pt x="2839" y="595"/>
                  </a:lnTo>
                  <a:lnTo>
                    <a:pt x="2839" y="314"/>
                  </a:lnTo>
                  <a:lnTo>
                    <a:pt x="2865" y="314"/>
                  </a:lnTo>
                  <a:lnTo>
                    <a:pt x="2865" y="183"/>
                  </a:lnTo>
                  <a:lnTo>
                    <a:pt x="2888" y="183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1589" y="4038600"/>
            <a:ext cx="12188825" cy="28194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flipH="1">
            <a:off x="145815" y="4419600"/>
            <a:ext cx="5798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Federal funds from U.S. Department of Housing and Urban Development (HUD) – Community Development Block Grant Program (CDBG)</a:t>
            </a:r>
          </a:p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HUD gives CDBG money to MN Dept. of Employment and Economic Development (DEED) who awards these funds annually through a competitive application process called the SCDP.</a:t>
            </a:r>
          </a:p>
          <a:p>
            <a:pPr algn="ctr"/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36655" y="3280818"/>
            <a:ext cx="4289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What is SCDP?</a:t>
            </a: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5319092" y="5487264"/>
            <a:ext cx="14478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95EE02E-6904-4C7D-AB8A-1848432AD8B4}"/>
              </a:ext>
            </a:extLst>
          </p:cNvPr>
          <p:cNvSpPr txBox="1"/>
          <p:nvPr/>
        </p:nvSpPr>
        <p:spPr>
          <a:xfrm>
            <a:off x="6840511" y="3252961"/>
            <a:ext cx="4675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Purpose of SCDP?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F563BC-D0B7-4847-8156-09E11E000DDF}"/>
              </a:ext>
            </a:extLst>
          </p:cNvPr>
          <p:cNvSpPr/>
          <p:nvPr/>
        </p:nvSpPr>
        <p:spPr>
          <a:xfrm>
            <a:off x="6242608" y="4419600"/>
            <a:ext cx="59478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Develop viable, eligible communities by providing financial assistance to address the need for decent safe affordable housing, economic development and public facility needs;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AND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Provide a suitable living environment by expanding economic opportunities, principally benefiting low to moderate income households.</a:t>
            </a:r>
          </a:p>
        </p:txBody>
      </p:sp>
    </p:spTree>
    <p:extLst>
      <p:ext uri="{BB962C8B-B14F-4D97-AF65-F5344CB8AC3E}">
        <p14:creationId xmlns:p14="http://schemas.microsoft.com/office/powerpoint/2010/main" val="343187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608962-66CD-474C-ABD4-E0499A4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5657" y="853108"/>
            <a:ext cx="5800874" cy="51517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Minimum Requirements</a:t>
            </a:r>
            <a:endParaRPr lang="en-US" sz="2400" dirty="0">
              <a:solidFill>
                <a:schemeClr val="accent1"/>
              </a:solidFill>
            </a:endParaRPr>
          </a:p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Project must meet one of the three federal objectives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Benefit to low-and-moderate income persons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Elimination of slum and blight conditions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Urgent Community Development Need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Maximum Funds Awarded</a:t>
            </a:r>
            <a:endParaRPr lang="en-US" dirty="0">
              <a:solidFill>
                <a:schemeClr val="accent1"/>
              </a:solidFill>
            </a:endParaRPr>
          </a:p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$600,000 for a single activity such as public facilities or housing rehabilitation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$1.4 million for comprehensive projects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Funds are most commonly applied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for improvements to:</a:t>
            </a:r>
            <a:endParaRPr lang="en-US" sz="2400" dirty="0">
              <a:solidFill>
                <a:schemeClr val="accent1"/>
              </a:solidFill>
            </a:endParaRPr>
          </a:p>
          <a:p>
            <a:pPr lvl="0"/>
            <a:r>
              <a:rPr lang="en-US" sz="2100" dirty="0">
                <a:solidFill>
                  <a:schemeClr val="bg2">
                    <a:lumMod val="10000"/>
                  </a:schemeClr>
                </a:solidFill>
              </a:rPr>
              <a:t>Owner Occupied Rehabilitation (residential) </a:t>
            </a:r>
          </a:p>
          <a:p>
            <a:pPr lvl="0"/>
            <a:r>
              <a:rPr lang="en-US" sz="2100" dirty="0">
                <a:solidFill>
                  <a:schemeClr val="bg2">
                    <a:lumMod val="10000"/>
                  </a:schemeClr>
                </a:solidFill>
              </a:rPr>
              <a:t>Commercial Rehabilitation (business)</a:t>
            </a:r>
          </a:p>
          <a:p>
            <a:pPr lvl="0"/>
            <a:r>
              <a:rPr lang="en-US" sz="2100" dirty="0">
                <a:solidFill>
                  <a:schemeClr val="bg2">
                    <a:lumMod val="10000"/>
                  </a:schemeClr>
                </a:solidFill>
              </a:rPr>
              <a:t>Rental Rehabilitation (multi-unit or single-family rental units)</a:t>
            </a:r>
          </a:p>
          <a:p>
            <a:pPr lvl="0"/>
            <a:r>
              <a:rPr lang="en-US" sz="2100" dirty="0">
                <a:solidFill>
                  <a:schemeClr val="bg2">
                    <a:lumMod val="10000"/>
                  </a:schemeClr>
                </a:solidFill>
              </a:rPr>
              <a:t>Public Infrastructure</a:t>
            </a:r>
          </a:p>
          <a:p>
            <a:pPr marL="0" lvl="0" indent="0"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67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BA6964-249A-42B6-A349-426A774A1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26396-1370-4CB3-82D8-853DB4415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0507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Grant Timeline</a:t>
            </a: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700" b="1" dirty="0"/>
              <a:t> </a:t>
            </a:r>
            <a:endParaRPr lang="en-US" sz="1700" dirty="0"/>
          </a:p>
          <a:p>
            <a:pPr lvl="0"/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Pre-applications are due in the fall (November)</a:t>
            </a:r>
          </a:p>
          <a:p>
            <a:pPr lvl="0"/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If invited, a full application is due in winter (February)</a:t>
            </a:r>
          </a:p>
          <a:p>
            <a:pPr lvl="0"/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Grants are awarded in Spring (June/July)</a:t>
            </a:r>
          </a:p>
          <a:p>
            <a:pPr lvl="0"/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Project implementation and administration processes and environmental reviews take place from July-September</a:t>
            </a:r>
          </a:p>
          <a:p>
            <a:pPr lvl="0"/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SCDP grant money could be available for use around September-October</a:t>
            </a:r>
          </a:p>
          <a:p>
            <a:pPr lvl="0"/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Money needs to be spent down within three years following contract awards</a:t>
            </a:r>
          </a:p>
          <a:p>
            <a:endParaRPr lang="en-US" sz="17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0B695D-00F7-4E5A-8137-9A25014B6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C0F04FA-7C78-4947-8588-A6CF8DA1E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1D67843-2635-4E72-B61A-4202F9E17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4FF3ABA2-C942-48D8-87FE-7625DE11F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20181" y="6272783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55907EC-4EA8-4FD7-B01E-17BF11315A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0537177"/>
              </p:ext>
            </p:extLst>
          </p:nvPr>
        </p:nvGraphicFramePr>
        <p:xfrm>
          <a:off x="8203460" y="640080"/>
          <a:ext cx="3369177" cy="5280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99718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192C7-C62A-4206-8D77-B8BB55A56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 r="21975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701E16E-5C8B-4AD6-A431-CFCCEA373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DF011B-83D1-4081-B9E1-7AFBF1F43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8116" y="1184439"/>
            <a:ext cx="5633883" cy="5273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EXAMPLE: Clarkfield, MN</a:t>
            </a: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bg2">
                    <a:lumMod val="10000"/>
                  </a:schemeClr>
                </a:solidFill>
              </a:rPr>
              <a:t> </a:t>
            </a:r>
            <a:endParaRPr lang="en-US" sz="1700" dirty="0">
              <a:solidFill>
                <a:schemeClr val="bg2">
                  <a:lumMod val="10000"/>
                </a:schemeClr>
              </a:solidFill>
            </a:endParaRPr>
          </a:p>
          <a:p>
            <a:pPr lvl="0"/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32+ years of deferred maintenance on city’s water tower</a:t>
            </a:r>
          </a:p>
          <a:p>
            <a:pPr lvl="0"/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Reoccurring freezing, required residents to run water during winter months to avoid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17,000 gallons of water consumed/per day</a:t>
            </a:r>
          </a:p>
          <a:p>
            <a:pPr lvl="0"/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Homes/businesses reported continuous sewer back-ups</a:t>
            </a:r>
          </a:p>
          <a:p>
            <a:pPr lvl="0"/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Needs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Updated water tower, wastewater treatment system, and storm sewer</a:t>
            </a:r>
          </a:p>
          <a:p>
            <a:endParaRPr lang="en-US" sz="17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2BB214-7D96-4929-9919-F629AD8AA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5CD760-BC0D-4662-BC76-F3F722D07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55ACAAE-0428-4CDE-B6E8-C50865B29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437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1FBEB1-2CD3-47BA-BEFD-9AEA5E0AC7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11642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31" name="Rectangle 22">
            <a:extLst>
              <a:ext uri="{FF2B5EF4-FFF2-40B4-BE49-F238E27FC236}">
                <a16:creationId xmlns:a16="http://schemas.microsoft.com/office/drawing/2014/main" id="{63013C51-71B3-435C-B784-A49C1A88C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266" y="0"/>
            <a:ext cx="4639734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E1B75-61E6-4203-8C7A-0E893ECB6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2957" y="1263315"/>
            <a:ext cx="3816774" cy="5594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Collaboration</a:t>
            </a:r>
            <a:endParaRPr lang="en-US" sz="2400" dirty="0">
              <a:solidFill>
                <a:schemeClr val="accent1"/>
              </a:solidFill>
            </a:endParaRPr>
          </a:p>
          <a:p>
            <a:pPr lvl="0"/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City, city’s engineer, and UMVRDC</a:t>
            </a:r>
          </a:p>
          <a:p>
            <a:pPr lvl="0"/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City’s engineer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Engineering report, secured funding sources Minnesota Public Facilities Authority and Rural Development</a:t>
            </a:r>
          </a:p>
          <a:p>
            <a:pPr lvl="0"/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UMVRDC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City-wide income survey work, housing/commercial rehab interest survey, secured SCDP funding</a:t>
            </a:r>
          </a:p>
          <a:p>
            <a:endParaRPr lang="en-US" sz="1600" dirty="0"/>
          </a:p>
        </p:txBody>
      </p:sp>
      <p:grpSp>
        <p:nvGrpSpPr>
          <p:cNvPr id="32" name="Group 24">
            <a:extLst>
              <a:ext uri="{FF2B5EF4-FFF2-40B4-BE49-F238E27FC236}">
                <a16:creationId xmlns:a16="http://schemas.microsoft.com/office/drawing/2014/main" id="{75189C0B-7EF9-428C-9434-BD9D5D77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E538E51-693B-4B91-B863-B9295B864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3" name="Oval 26">
              <a:extLst>
                <a:ext uri="{FF2B5EF4-FFF2-40B4-BE49-F238E27FC236}">
                  <a16:creationId xmlns:a16="http://schemas.microsoft.com/office/drawing/2014/main" id="{4ED1A356-FA76-4772-BA1E-B09C2555D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122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41336-5947-4F8E-A563-E628171EA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577" y="763272"/>
            <a:ext cx="11656846" cy="4937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 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3100" b="1" dirty="0">
                <a:solidFill>
                  <a:schemeClr val="accent1"/>
                </a:solidFill>
              </a:rPr>
              <a:t>Project management</a:t>
            </a:r>
            <a:endParaRPr lang="en-US" sz="4100" dirty="0">
              <a:solidFill>
                <a:schemeClr val="accent1"/>
              </a:solidFill>
            </a:endParaRPr>
          </a:p>
          <a:p>
            <a:pPr lvl="0"/>
            <a:r>
              <a:rPr lang="en-US" sz="2900" dirty="0">
                <a:solidFill>
                  <a:schemeClr val="bg2">
                    <a:lumMod val="10000"/>
                  </a:schemeClr>
                </a:solidFill>
              </a:rPr>
              <a:t>Engineers</a:t>
            </a:r>
            <a:endParaRPr lang="en-US" sz="3400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600" dirty="0">
                <a:solidFill>
                  <a:schemeClr val="bg2">
                    <a:lumMod val="10000"/>
                  </a:schemeClr>
                </a:solidFill>
              </a:rPr>
              <a:t>Wastewater treatment system and storm sewer</a:t>
            </a:r>
            <a:endParaRPr lang="en-US" sz="2900" dirty="0">
              <a:solidFill>
                <a:schemeClr val="bg2">
                  <a:lumMod val="10000"/>
                </a:schemeClr>
              </a:solidFill>
            </a:endParaRPr>
          </a:p>
          <a:p>
            <a:pPr lvl="0"/>
            <a:r>
              <a:rPr lang="en-US" sz="2900" dirty="0">
                <a:solidFill>
                  <a:schemeClr val="bg2">
                    <a:lumMod val="10000"/>
                  </a:schemeClr>
                </a:solidFill>
              </a:rPr>
              <a:t>UMVRDC</a:t>
            </a:r>
            <a:endParaRPr lang="en-US" sz="3400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600" dirty="0">
                <a:solidFill>
                  <a:schemeClr val="bg2">
                    <a:lumMod val="10000"/>
                  </a:schemeClr>
                </a:solidFill>
              </a:rPr>
              <a:t>Housing and commercial rehab projects</a:t>
            </a:r>
            <a:endParaRPr lang="en-US" sz="2900" dirty="0">
              <a:solidFill>
                <a:schemeClr val="bg2">
                  <a:lumMod val="10000"/>
                </a:schemeClr>
              </a:solidFill>
            </a:endParaRPr>
          </a:p>
          <a:p>
            <a:pPr lvl="0"/>
            <a:r>
              <a:rPr lang="en-US" sz="2900" dirty="0">
                <a:solidFill>
                  <a:schemeClr val="bg2">
                    <a:lumMod val="10000"/>
                  </a:schemeClr>
                </a:solidFill>
              </a:rPr>
              <a:t>Collaboration</a:t>
            </a:r>
            <a:endParaRPr lang="en-US" sz="3400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600" dirty="0">
                <a:solidFill>
                  <a:schemeClr val="bg2">
                    <a:lumMod val="10000"/>
                  </a:schemeClr>
                </a:solidFill>
              </a:rPr>
              <a:t>Water tower</a:t>
            </a:r>
            <a:endParaRPr lang="en-US" sz="29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E036F7D6-6D7A-45AC-8F61-F5F47C5EE718}"/>
              </a:ext>
            </a:extLst>
          </p:cNvPr>
          <p:cNvSpPr>
            <a:spLocks/>
          </p:cNvSpPr>
          <p:nvPr/>
        </p:nvSpPr>
        <p:spPr bwMode="auto">
          <a:xfrm>
            <a:off x="5879526" y="4590395"/>
            <a:ext cx="5491884" cy="1856779"/>
          </a:xfrm>
          <a:custGeom>
            <a:avLst/>
            <a:gdLst/>
            <a:ahLst/>
            <a:cxnLst>
              <a:cxn ang="0">
                <a:pos x="4072" y="0"/>
              </a:cxn>
              <a:cxn ang="0">
                <a:pos x="6046" y="89"/>
              </a:cxn>
              <a:cxn ang="0">
                <a:pos x="4117" y="220"/>
              </a:cxn>
              <a:cxn ang="0">
                <a:pos x="4530" y="557"/>
              </a:cxn>
              <a:cxn ang="0">
                <a:pos x="4797" y="513"/>
              </a:cxn>
              <a:cxn ang="0">
                <a:pos x="4165" y="457"/>
              </a:cxn>
              <a:cxn ang="0">
                <a:pos x="3884" y="233"/>
              </a:cxn>
              <a:cxn ang="0">
                <a:pos x="3802" y="374"/>
              </a:cxn>
              <a:cxn ang="0">
                <a:pos x="4087" y="566"/>
              </a:cxn>
              <a:cxn ang="0">
                <a:pos x="3947" y="878"/>
              </a:cxn>
              <a:cxn ang="0">
                <a:pos x="5194" y="805"/>
              </a:cxn>
              <a:cxn ang="0">
                <a:pos x="6090" y="716"/>
              </a:cxn>
              <a:cxn ang="0">
                <a:pos x="4708" y="657"/>
              </a:cxn>
              <a:cxn ang="0">
                <a:pos x="3941" y="898"/>
              </a:cxn>
              <a:cxn ang="0">
                <a:pos x="3557" y="744"/>
              </a:cxn>
              <a:cxn ang="0">
                <a:pos x="3553" y="739"/>
              </a:cxn>
              <a:cxn ang="0">
                <a:pos x="3322" y="815"/>
              </a:cxn>
              <a:cxn ang="0">
                <a:pos x="3564" y="720"/>
              </a:cxn>
              <a:cxn ang="0">
                <a:pos x="3884" y="589"/>
              </a:cxn>
              <a:cxn ang="0">
                <a:pos x="3971" y="353"/>
              </a:cxn>
              <a:cxn ang="0">
                <a:pos x="3148" y="276"/>
              </a:cxn>
              <a:cxn ang="0">
                <a:pos x="3475" y="552"/>
              </a:cxn>
              <a:cxn ang="0">
                <a:pos x="2940" y="716"/>
              </a:cxn>
              <a:cxn ang="0">
                <a:pos x="3078" y="453"/>
              </a:cxn>
              <a:cxn ang="0">
                <a:pos x="2729" y="300"/>
              </a:cxn>
              <a:cxn ang="0">
                <a:pos x="2014" y="577"/>
              </a:cxn>
              <a:cxn ang="0">
                <a:pos x="1426" y="1424"/>
              </a:cxn>
              <a:cxn ang="0">
                <a:pos x="1990" y="985"/>
              </a:cxn>
              <a:cxn ang="0">
                <a:pos x="2701" y="716"/>
              </a:cxn>
              <a:cxn ang="0">
                <a:pos x="2587" y="1428"/>
              </a:cxn>
              <a:cxn ang="0">
                <a:pos x="3695" y="1046"/>
              </a:cxn>
              <a:cxn ang="0">
                <a:pos x="4296" y="978"/>
              </a:cxn>
              <a:cxn ang="0">
                <a:pos x="4423" y="1303"/>
              </a:cxn>
              <a:cxn ang="0">
                <a:pos x="4484" y="1522"/>
              </a:cxn>
              <a:cxn ang="0">
                <a:pos x="3943" y="1420"/>
              </a:cxn>
              <a:cxn ang="0">
                <a:pos x="4423" y="2041"/>
              </a:cxn>
              <a:cxn ang="0">
                <a:pos x="3936" y="1711"/>
              </a:cxn>
              <a:cxn ang="0">
                <a:pos x="3930" y="1402"/>
              </a:cxn>
              <a:cxn ang="0">
                <a:pos x="4290" y="998"/>
              </a:cxn>
              <a:cxn ang="0">
                <a:pos x="2605" y="1444"/>
              </a:cxn>
              <a:cxn ang="0">
                <a:pos x="2967" y="1787"/>
              </a:cxn>
              <a:cxn ang="0">
                <a:pos x="1438" y="1848"/>
              </a:cxn>
              <a:cxn ang="0">
                <a:pos x="2563" y="1437"/>
              </a:cxn>
              <a:cxn ang="0">
                <a:pos x="1421" y="1452"/>
              </a:cxn>
              <a:cxn ang="0">
                <a:pos x="551" y="1368"/>
              </a:cxn>
              <a:cxn ang="0">
                <a:pos x="1085" y="1055"/>
              </a:cxn>
              <a:cxn ang="0">
                <a:pos x="966" y="881"/>
              </a:cxn>
              <a:cxn ang="0">
                <a:pos x="1388" y="890"/>
              </a:cxn>
              <a:cxn ang="0">
                <a:pos x="1140" y="603"/>
              </a:cxn>
              <a:cxn ang="0">
                <a:pos x="9" y="926"/>
              </a:cxn>
              <a:cxn ang="0">
                <a:pos x="811" y="485"/>
              </a:cxn>
              <a:cxn ang="0">
                <a:pos x="1585" y="485"/>
              </a:cxn>
              <a:cxn ang="0">
                <a:pos x="1844" y="363"/>
              </a:cxn>
              <a:cxn ang="0">
                <a:pos x="1046" y="650"/>
              </a:cxn>
              <a:cxn ang="0">
                <a:pos x="2008" y="557"/>
              </a:cxn>
              <a:cxn ang="0">
                <a:pos x="2707" y="279"/>
              </a:cxn>
              <a:cxn ang="0">
                <a:pos x="4089" y="200"/>
              </a:cxn>
              <a:cxn ang="0">
                <a:pos x="3252" y="22"/>
              </a:cxn>
            </a:cxnLst>
            <a:rect l="0" t="0" r="r" b="b"/>
            <a:pathLst>
              <a:path w="6090" h="2059">
                <a:moveTo>
                  <a:pt x="3252" y="0"/>
                </a:moveTo>
                <a:lnTo>
                  <a:pt x="4072" y="0"/>
                </a:lnTo>
                <a:lnTo>
                  <a:pt x="4111" y="198"/>
                </a:lnTo>
                <a:lnTo>
                  <a:pt x="6046" y="89"/>
                </a:lnTo>
                <a:lnTo>
                  <a:pt x="6046" y="109"/>
                </a:lnTo>
                <a:lnTo>
                  <a:pt x="4117" y="220"/>
                </a:lnTo>
                <a:lnTo>
                  <a:pt x="4183" y="440"/>
                </a:lnTo>
                <a:lnTo>
                  <a:pt x="4530" y="557"/>
                </a:lnTo>
                <a:lnTo>
                  <a:pt x="4791" y="490"/>
                </a:lnTo>
                <a:lnTo>
                  <a:pt x="4797" y="513"/>
                </a:lnTo>
                <a:lnTo>
                  <a:pt x="4529" y="579"/>
                </a:lnTo>
                <a:lnTo>
                  <a:pt x="4165" y="457"/>
                </a:lnTo>
                <a:lnTo>
                  <a:pt x="4094" y="220"/>
                </a:lnTo>
                <a:lnTo>
                  <a:pt x="3884" y="233"/>
                </a:lnTo>
                <a:lnTo>
                  <a:pt x="4020" y="374"/>
                </a:lnTo>
                <a:lnTo>
                  <a:pt x="3802" y="374"/>
                </a:lnTo>
                <a:lnTo>
                  <a:pt x="3897" y="566"/>
                </a:lnTo>
                <a:lnTo>
                  <a:pt x="4087" y="566"/>
                </a:lnTo>
                <a:lnTo>
                  <a:pt x="3594" y="731"/>
                </a:lnTo>
                <a:lnTo>
                  <a:pt x="3947" y="878"/>
                </a:lnTo>
                <a:lnTo>
                  <a:pt x="4708" y="635"/>
                </a:lnTo>
                <a:lnTo>
                  <a:pt x="5194" y="805"/>
                </a:lnTo>
                <a:lnTo>
                  <a:pt x="6088" y="696"/>
                </a:lnTo>
                <a:lnTo>
                  <a:pt x="6090" y="716"/>
                </a:lnTo>
                <a:lnTo>
                  <a:pt x="5190" y="828"/>
                </a:lnTo>
                <a:lnTo>
                  <a:pt x="4708" y="657"/>
                </a:lnTo>
                <a:lnTo>
                  <a:pt x="3945" y="900"/>
                </a:lnTo>
                <a:lnTo>
                  <a:pt x="3941" y="898"/>
                </a:lnTo>
                <a:lnTo>
                  <a:pt x="3564" y="742"/>
                </a:lnTo>
                <a:lnTo>
                  <a:pt x="3557" y="744"/>
                </a:lnTo>
                <a:lnTo>
                  <a:pt x="3555" y="739"/>
                </a:lnTo>
                <a:lnTo>
                  <a:pt x="3553" y="739"/>
                </a:lnTo>
                <a:lnTo>
                  <a:pt x="3331" y="833"/>
                </a:lnTo>
                <a:lnTo>
                  <a:pt x="3322" y="815"/>
                </a:lnTo>
                <a:lnTo>
                  <a:pt x="3553" y="715"/>
                </a:lnTo>
                <a:lnTo>
                  <a:pt x="3564" y="720"/>
                </a:lnTo>
                <a:lnTo>
                  <a:pt x="3956" y="589"/>
                </a:lnTo>
                <a:lnTo>
                  <a:pt x="3884" y="589"/>
                </a:lnTo>
                <a:lnTo>
                  <a:pt x="3769" y="353"/>
                </a:lnTo>
                <a:lnTo>
                  <a:pt x="3971" y="353"/>
                </a:lnTo>
                <a:lnTo>
                  <a:pt x="3858" y="235"/>
                </a:lnTo>
                <a:lnTo>
                  <a:pt x="3148" y="276"/>
                </a:lnTo>
                <a:lnTo>
                  <a:pt x="3104" y="439"/>
                </a:lnTo>
                <a:lnTo>
                  <a:pt x="3475" y="552"/>
                </a:lnTo>
                <a:lnTo>
                  <a:pt x="2945" y="737"/>
                </a:lnTo>
                <a:lnTo>
                  <a:pt x="2940" y="716"/>
                </a:lnTo>
                <a:lnTo>
                  <a:pt x="3405" y="553"/>
                </a:lnTo>
                <a:lnTo>
                  <a:pt x="3078" y="453"/>
                </a:lnTo>
                <a:lnTo>
                  <a:pt x="3126" y="276"/>
                </a:lnTo>
                <a:lnTo>
                  <a:pt x="2729" y="300"/>
                </a:lnTo>
                <a:lnTo>
                  <a:pt x="2729" y="577"/>
                </a:lnTo>
                <a:lnTo>
                  <a:pt x="2014" y="577"/>
                </a:lnTo>
                <a:lnTo>
                  <a:pt x="1118" y="1061"/>
                </a:lnTo>
                <a:lnTo>
                  <a:pt x="1426" y="1424"/>
                </a:lnTo>
                <a:lnTo>
                  <a:pt x="2123" y="1090"/>
                </a:lnTo>
                <a:lnTo>
                  <a:pt x="1990" y="985"/>
                </a:lnTo>
                <a:lnTo>
                  <a:pt x="2694" y="696"/>
                </a:lnTo>
                <a:lnTo>
                  <a:pt x="2701" y="716"/>
                </a:lnTo>
                <a:lnTo>
                  <a:pt x="2032" y="990"/>
                </a:lnTo>
                <a:lnTo>
                  <a:pt x="2587" y="1428"/>
                </a:lnTo>
                <a:lnTo>
                  <a:pt x="3693" y="1046"/>
                </a:lnTo>
                <a:lnTo>
                  <a:pt x="3695" y="1046"/>
                </a:lnTo>
                <a:lnTo>
                  <a:pt x="4294" y="978"/>
                </a:lnTo>
                <a:lnTo>
                  <a:pt x="4296" y="978"/>
                </a:lnTo>
                <a:lnTo>
                  <a:pt x="4883" y="1189"/>
                </a:lnTo>
                <a:lnTo>
                  <a:pt x="4423" y="1303"/>
                </a:lnTo>
                <a:lnTo>
                  <a:pt x="4505" y="1515"/>
                </a:lnTo>
                <a:lnTo>
                  <a:pt x="4484" y="1522"/>
                </a:lnTo>
                <a:lnTo>
                  <a:pt x="4403" y="1307"/>
                </a:lnTo>
                <a:lnTo>
                  <a:pt x="3943" y="1420"/>
                </a:lnTo>
                <a:lnTo>
                  <a:pt x="3956" y="1700"/>
                </a:lnTo>
                <a:lnTo>
                  <a:pt x="4423" y="2041"/>
                </a:lnTo>
                <a:lnTo>
                  <a:pt x="4410" y="2059"/>
                </a:lnTo>
                <a:lnTo>
                  <a:pt x="3936" y="1711"/>
                </a:lnTo>
                <a:lnTo>
                  <a:pt x="3921" y="1405"/>
                </a:lnTo>
                <a:lnTo>
                  <a:pt x="3930" y="1402"/>
                </a:lnTo>
                <a:lnTo>
                  <a:pt x="4809" y="1185"/>
                </a:lnTo>
                <a:lnTo>
                  <a:pt x="4290" y="998"/>
                </a:lnTo>
                <a:lnTo>
                  <a:pt x="3699" y="1066"/>
                </a:lnTo>
                <a:lnTo>
                  <a:pt x="2605" y="1444"/>
                </a:lnTo>
                <a:lnTo>
                  <a:pt x="2982" y="1772"/>
                </a:lnTo>
                <a:lnTo>
                  <a:pt x="2967" y="1787"/>
                </a:lnTo>
                <a:lnTo>
                  <a:pt x="2583" y="1452"/>
                </a:lnTo>
                <a:lnTo>
                  <a:pt x="1438" y="1848"/>
                </a:lnTo>
                <a:lnTo>
                  <a:pt x="1430" y="1828"/>
                </a:lnTo>
                <a:lnTo>
                  <a:pt x="2563" y="1437"/>
                </a:lnTo>
                <a:lnTo>
                  <a:pt x="2143" y="1105"/>
                </a:lnTo>
                <a:lnTo>
                  <a:pt x="1421" y="1452"/>
                </a:lnTo>
                <a:lnTo>
                  <a:pt x="1099" y="1072"/>
                </a:lnTo>
                <a:lnTo>
                  <a:pt x="551" y="1368"/>
                </a:lnTo>
                <a:lnTo>
                  <a:pt x="540" y="1348"/>
                </a:lnTo>
                <a:lnTo>
                  <a:pt x="1085" y="1055"/>
                </a:lnTo>
                <a:lnTo>
                  <a:pt x="950" y="894"/>
                </a:lnTo>
                <a:lnTo>
                  <a:pt x="966" y="881"/>
                </a:lnTo>
                <a:lnTo>
                  <a:pt x="1105" y="1044"/>
                </a:lnTo>
                <a:lnTo>
                  <a:pt x="1388" y="890"/>
                </a:lnTo>
                <a:lnTo>
                  <a:pt x="994" y="642"/>
                </a:lnTo>
                <a:lnTo>
                  <a:pt x="1140" y="603"/>
                </a:lnTo>
                <a:lnTo>
                  <a:pt x="815" y="507"/>
                </a:lnTo>
                <a:lnTo>
                  <a:pt x="9" y="926"/>
                </a:lnTo>
                <a:lnTo>
                  <a:pt x="0" y="907"/>
                </a:lnTo>
                <a:lnTo>
                  <a:pt x="811" y="485"/>
                </a:lnTo>
                <a:lnTo>
                  <a:pt x="1181" y="592"/>
                </a:lnTo>
                <a:lnTo>
                  <a:pt x="1585" y="485"/>
                </a:lnTo>
                <a:lnTo>
                  <a:pt x="1833" y="344"/>
                </a:lnTo>
                <a:lnTo>
                  <a:pt x="1844" y="363"/>
                </a:lnTo>
                <a:lnTo>
                  <a:pt x="1593" y="505"/>
                </a:lnTo>
                <a:lnTo>
                  <a:pt x="1046" y="650"/>
                </a:lnTo>
                <a:lnTo>
                  <a:pt x="1410" y="879"/>
                </a:lnTo>
                <a:lnTo>
                  <a:pt x="2008" y="557"/>
                </a:lnTo>
                <a:lnTo>
                  <a:pt x="2707" y="557"/>
                </a:lnTo>
                <a:lnTo>
                  <a:pt x="2707" y="279"/>
                </a:lnTo>
                <a:lnTo>
                  <a:pt x="2718" y="277"/>
                </a:lnTo>
                <a:lnTo>
                  <a:pt x="4089" y="200"/>
                </a:lnTo>
                <a:lnTo>
                  <a:pt x="4054" y="22"/>
                </a:lnTo>
                <a:lnTo>
                  <a:pt x="3252" y="22"/>
                </a:lnTo>
                <a:lnTo>
                  <a:pt x="325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4F6E91CF-C949-430C-AAEE-D6A90EFAB264}"/>
              </a:ext>
            </a:extLst>
          </p:cNvPr>
          <p:cNvSpPr>
            <a:spLocks/>
          </p:cNvSpPr>
          <p:nvPr/>
        </p:nvSpPr>
        <p:spPr bwMode="auto">
          <a:xfrm>
            <a:off x="7390921" y="4798708"/>
            <a:ext cx="3471881" cy="1064108"/>
          </a:xfrm>
          <a:custGeom>
            <a:avLst/>
            <a:gdLst/>
            <a:ahLst/>
            <a:cxnLst>
              <a:cxn ang="0">
                <a:pos x="42" y="0"/>
              </a:cxn>
              <a:cxn ang="0">
                <a:pos x="63" y="4"/>
              </a:cxn>
              <a:cxn ang="0">
                <a:pos x="1197" y="465"/>
              </a:cxn>
              <a:cxn ang="0">
                <a:pos x="2005" y="793"/>
              </a:cxn>
              <a:cxn ang="0">
                <a:pos x="2099" y="830"/>
              </a:cxn>
              <a:cxn ang="0">
                <a:pos x="2110" y="835"/>
              </a:cxn>
              <a:cxn ang="0">
                <a:pos x="2112" y="835"/>
              </a:cxn>
              <a:cxn ang="0">
                <a:pos x="2505" y="700"/>
              </a:cxn>
              <a:cxn ang="0">
                <a:pos x="2636" y="656"/>
              </a:cxn>
              <a:cxn ang="0">
                <a:pos x="2657" y="654"/>
              </a:cxn>
              <a:cxn ang="0">
                <a:pos x="2677" y="659"/>
              </a:cxn>
              <a:cxn ang="0">
                <a:pos x="2697" y="667"/>
              </a:cxn>
              <a:cxn ang="0">
                <a:pos x="2716" y="674"/>
              </a:cxn>
              <a:cxn ang="0">
                <a:pos x="3100" y="813"/>
              </a:cxn>
              <a:cxn ang="0">
                <a:pos x="3815" y="1072"/>
              </a:cxn>
              <a:cxn ang="0">
                <a:pos x="3834" y="1084"/>
              </a:cxn>
              <a:cxn ang="0">
                <a:pos x="3845" y="1098"/>
              </a:cxn>
              <a:cxn ang="0">
                <a:pos x="3850" y="1115"/>
              </a:cxn>
              <a:cxn ang="0">
                <a:pos x="3850" y="1134"/>
              </a:cxn>
              <a:cxn ang="0">
                <a:pos x="3845" y="1150"/>
              </a:cxn>
              <a:cxn ang="0">
                <a:pos x="3836" y="1165"/>
              </a:cxn>
              <a:cxn ang="0">
                <a:pos x="3823" y="1176"/>
              </a:cxn>
              <a:cxn ang="0">
                <a:pos x="3806" y="1180"/>
              </a:cxn>
              <a:cxn ang="0">
                <a:pos x="3786" y="1176"/>
              </a:cxn>
              <a:cxn ang="0">
                <a:pos x="2651" y="763"/>
              </a:cxn>
              <a:cxn ang="0">
                <a:pos x="2646" y="765"/>
              </a:cxn>
              <a:cxn ang="0">
                <a:pos x="2611" y="776"/>
              </a:cxn>
              <a:cxn ang="0">
                <a:pos x="2575" y="789"/>
              </a:cxn>
              <a:cxn ang="0">
                <a:pos x="2457" y="830"/>
              </a:cxn>
              <a:cxn ang="0">
                <a:pos x="2341" y="871"/>
              </a:cxn>
              <a:cxn ang="0">
                <a:pos x="2149" y="937"/>
              </a:cxn>
              <a:cxn ang="0">
                <a:pos x="2128" y="943"/>
              </a:cxn>
              <a:cxn ang="0">
                <a:pos x="2106" y="945"/>
              </a:cxn>
              <a:cxn ang="0">
                <a:pos x="2086" y="939"/>
              </a:cxn>
              <a:cxn ang="0">
                <a:pos x="1787" y="819"/>
              </a:cxn>
              <a:cxn ang="0">
                <a:pos x="1485" y="697"/>
              </a:cxn>
              <a:cxn ang="0">
                <a:pos x="35" y="108"/>
              </a:cxn>
              <a:cxn ang="0">
                <a:pos x="17" y="96"/>
              </a:cxn>
              <a:cxn ang="0">
                <a:pos x="5" y="82"/>
              </a:cxn>
              <a:cxn ang="0">
                <a:pos x="0" y="63"/>
              </a:cxn>
              <a:cxn ang="0">
                <a:pos x="0" y="45"/>
              </a:cxn>
              <a:cxn ang="0">
                <a:pos x="5" y="28"/>
              </a:cxn>
              <a:cxn ang="0">
                <a:pos x="13" y="13"/>
              </a:cxn>
              <a:cxn ang="0">
                <a:pos x="26" y="4"/>
              </a:cxn>
              <a:cxn ang="0">
                <a:pos x="42" y="0"/>
              </a:cxn>
            </a:cxnLst>
            <a:rect l="0" t="0" r="r" b="b"/>
            <a:pathLst>
              <a:path w="3850" h="1180">
                <a:moveTo>
                  <a:pt x="42" y="0"/>
                </a:moveTo>
                <a:lnTo>
                  <a:pt x="63" y="4"/>
                </a:lnTo>
                <a:lnTo>
                  <a:pt x="1197" y="465"/>
                </a:lnTo>
                <a:lnTo>
                  <a:pt x="2005" y="793"/>
                </a:lnTo>
                <a:lnTo>
                  <a:pt x="2099" y="830"/>
                </a:lnTo>
                <a:lnTo>
                  <a:pt x="2110" y="835"/>
                </a:lnTo>
                <a:lnTo>
                  <a:pt x="2112" y="835"/>
                </a:lnTo>
                <a:lnTo>
                  <a:pt x="2505" y="700"/>
                </a:lnTo>
                <a:lnTo>
                  <a:pt x="2636" y="656"/>
                </a:lnTo>
                <a:lnTo>
                  <a:pt x="2657" y="654"/>
                </a:lnTo>
                <a:lnTo>
                  <a:pt x="2677" y="659"/>
                </a:lnTo>
                <a:lnTo>
                  <a:pt x="2697" y="667"/>
                </a:lnTo>
                <a:lnTo>
                  <a:pt x="2716" y="674"/>
                </a:lnTo>
                <a:lnTo>
                  <a:pt x="3100" y="813"/>
                </a:lnTo>
                <a:lnTo>
                  <a:pt x="3815" y="1072"/>
                </a:lnTo>
                <a:lnTo>
                  <a:pt x="3834" y="1084"/>
                </a:lnTo>
                <a:lnTo>
                  <a:pt x="3845" y="1098"/>
                </a:lnTo>
                <a:lnTo>
                  <a:pt x="3850" y="1115"/>
                </a:lnTo>
                <a:lnTo>
                  <a:pt x="3850" y="1134"/>
                </a:lnTo>
                <a:lnTo>
                  <a:pt x="3845" y="1150"/>
                </a:lnTo>
                <a:lnTo>
                  <a:pt x="3836" y="1165"/>
                </a:lnTo>
                <a:lnTo>
                  <a:pt x="3823" y="1176"/>
                </a:lnTo>
                <a:lnTo>
                  <a:pt x="3806" y="1180"/>
                </a:lnTo>
                <a:lnTo>
                  <a:pt x="3786" y="1176"/>
                </a:lnTo>
                <a:lnTo>
                  <a:pt x="2651" y="763"/>
                </a:lnTo>
                <a:lnTo>
                  <a:pt x="2646" y="765"/>
                </a:lnTo>
                <a:lnTo>
                  <a:pt x="2611" y="776"/>
                </a:lnTo>
                <a:lnTo>
                  <a:pt x="2575" y="789"/>
                </a:lnTo>
                <a:lnTo>
                  <a:pt x="2457" y="830"/>
                </a:lnTo>
                <a:lnTo>
                  <a:pt x="2341" y="871"/>
                </a:lnTo>
                <a:lnTo>
                  <a:pt x="2149" y="937"/>
                </a:lnTo>
                <a:lnTo>
                  <a:pt x="2128" y="943"/>
                </a:lnTo>
                <a:lnTo>
                  <a:pt x="2106" y="945"/>
                </a:lnTo>
                <a:lnTo>
                  <a:pt x="2086" y="939"/>
                </a:lnTo>
                <a:lnTo>
                  <a:pt x="1787" y="819"/>
                </a:lnTo>
                <a:lnTo>
                  <a:pt x="1485" y="697"/>
                </a:lnTo>
                <a:lnTo>
                  <a:pt x="35" y="108"/>
                </a:lnTo>
                <a:lnTo>
                  <a:pt x="17" y="96"/>
                </a:lnTo>
                <a:lnTo>
                  <a:pt x="5" y="82"/>
                </a:lnTo>
                <a:lnTo>
                  <a:pt x="0" y="63"/>
                </a:lnTo>
                <a:lnTo>
                  <a:pt x="0" y="45"/>
                </a:lnTo>
                <a:lnTo>
                  <a:pt x="5" y="28"/>
                </a:lnTo>
                <a:lnTo>
                  <a:pt x="13" y="13"/>
                </a:lnTo>
                <a:lnTo>
                  <a:pt x="26" y="4"/>
                </a:lnTo>
                <a:lnTo>
                  <a:pt x="4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A58F609-BC58-45ED-A3DA-0C4A49390823}"/>
              </a:ext>
            </a:extLst>
          </p:cNvPr>
          <p:cNvSpPr>
            <a:spLocks noEditPoints="1"/>
          </p:cNvSpPr>
          <p:nvPr/>
        </p:nvSpPr>
        <p:spPr bwMode="auto">
          <a:xfrm>
            <a:off x="6965898" y="3501185"/>
            <a:ext cx="961497" cy="1307618"/>
          </a:xfrm>
          <a:custGeom>
            <a:avLst/>
            <a:gdLst/>
            <a:ahLst/>
            <a:cxnLst>
              <a:cxn ang="0">
                <a:pos x="851" y="338"/>
              </a:cxn>
              <a:cxn ang="0">
                <a:pos x="637" y="433"/>
              </a:cxn>
              <a:cxn ang="0">
                <a:pos x="468" y="589"/>
              </a:cxn>
              <a:cxn ang="0">
                <a:pos x="355" y="793"/>
              </a:cxn>
              <a:cxn ang="0">
                <a:pos x="315" y="1031"/>
              </a:cxn>
              <a:cxn ang="0">
                <a:pos x="355" y="1268"/>
              </a:cxn>
              <a:cxn ang="0">
                <a:pos x="468" y="1473"/>
              </a:cxn>
              <a:cxn ang="0">
                <a:pos x="637" y="1629"/>
              </a:cxn>
              <a:cxn ang="0">
                <a:pos x="851" y="1724"/>
              </a:cxn>
              <a:cxn ang="0">
                <a:pos x="1094" y="1744"/>
              </a:cxn>
              <a:cxn ang="0">
                <a:pos x="1325" y="1685"/>
              </a:cxn>
              <a:cxn ang="0">
                <a:pos x="1518" y="1557"/>
              </a:cxn>
              <a:cxn ang="0">
                <a:pos x="1660" y="1376"/>
              </a:cxn>
              <a:cxn ang="0">
                <a:pos x="1739" y="1153"/>
              </a:cxn>
              <a:cxn ang="0">
                <a:pos x="1739" y="908"/>
              </a:cxn>
              <a:cxn ang="0">
                <a:pos x="1660" y="686"/>
              </a:cxn>
              <a:cxn ang="0">
                <a:pos x="1518" y="505"/>
              </a:cxn>
              <a:cxn ang="0">
                <a:pos x="1325" y="377"/>
              </a:cxn>
              <a:cxn ang="0">
                <a:pos x="1094" y="317"/>
              </a:cxn>
              <a:cxn ang="0">
                <a:pos x="1178" y="10"/>
              </a:cxn>
              <a:cxn ang="0">
                <a:pos x="1450" y="87"/>
              </a:cxn>
              <a:cxn ang="0">
                <a:pos x="1685" y="232"/>
              </a:cxn>
              <a:cxn ang="0">
                <a:pos x="1873" y="433"/>
              </a:cxn>
              <a:cxn ang="0">
                <a:pos x="2002" y="678"/>
              </a:cxn>
              <a:cxn ang="0">
                <a:pos x="2062" y="957"/>
              </a:cxn>
              <a:cxn ang="0">
                <a:pos x="2051" y="1153"/>
              </a:cxn>
              <a:cxn ang="0">
                <a:pos x="1997" y="1336"/>
              </a:cxn>
              <a:cxn ang="0">
                <a:pos x="1909" y="1536"/>
              </a:cxn>
              <a:cxn ang="0">
                <a:pos x="1797" y="1744"/>
              </a:cxn>
              <a:cxn ang="0">
                <a:pos x="1565" y="2108"/>
              </a:cxn>
              <a:cxn ang="0">
                <a:pos x="1429" y="2300"/>
              </a:cxn>
              <a:cxn ang="0">
                <a:pos x="1299" y="2473"/>
              </a:cxn>
              <a:cxn ang="0">
                <a:pos x="1187" y="2618"/>
              </a:cxn>
              <a:cxn ang="0">
                <a:pos x="1099" y="2726"/>
              </a:cxn>
              <a:cxn ang="0">
                <a:pos x="1045" y="2792"/>
              </a:cxn>
              <a:cxn ang="0">
                <a:pos x="1030" y="2805"/>
              </a:cxn>
              <a:cxn ang="0">
                <a:pos x="996" y="2765"/>
              </a:cxn>
              <a:cxn ang="0">
                <a:pos x="924" y="2677"/>
              </a:cxn>
              <a:cxn ang="0">
                <a:pos x="823" y="2549"/>
              </a:cxn>
              <a:cxn ang="0">
                <a:pos x="701" y="2390"/>
              </a:cxn>
              <a:cxn ang="0">
                <a:pos x="568" y="2206"/>
              </a:cxn>
              <a:cxn ang="0">
                <a:pos x="396" y="1954"/>
              </a:cxn>
              <a:cxn ang="0">
                <a:pos x="268" y="1744"/>
              </a:cxn>
              <a:cxn ang="0">
                <a:pos x="155" y="1536"/>
              </a:cxn>
              <a:cxn ang="0">
                <a:pos x="67" y="1336"/>
              </a:cxn>
              <a:cxn ang="0">
                <a:pos x="13" y="1153"/>
              </a:cxn>
              <a:cxn ang="0">
                <a:pos x="3" y="957"/>
              </a:cxn>
              <a:cxn ang="0">
                <a:pos x="62" y="678"/>
              </a:cxn>
              <a:cxn ang="0">
                <a:pos x="191" y="433"/>
              </a:cxn>
              <a:cxn ang="0">
                <a:pos x="379" y="232"/>
              </a:cxn>
              <a:cxn ang="0">
                <a:pos x="614" y="87"/>
              </a:cxn>
              <a:cxn ang="0">
                <a:pos x="886" y="10"/>
              </a:cxn>
            </a:cxnLst>
            <a:rect l="0" t="0" r="r" b="b"/>
            <a:pathLst>
              <a:path w="2064" h="2807">
                <a:moveTo>
                  <a:pt x="1032" y="315"/>
                </a:moveTo>
                <a:lnTo>
                  <a:pt x="970" y="317"/>
                </a:lnTo>
                <a:lnTo>
                  <a:pt x="910" y="325"/>
                </a:lnTo>
                <a:lnTo>
                  <a:pt x="851" y="338"/>
                </a:lnTo>
                <a:lnTo>
                  <a:pt x="794" y="355"/>
                </a:lnTo>
                <a:lnTo>
                  <a:pt x="740" y="377"/>
                </a:lnTo>
                <a:lnTo>
                  <a:pt x="688" y="402"/>
                </a:lnTo>
                <a:lnTo>
                  <a:pt x="637" y="433"/>
                </a:lnTo>
                <a:lnTo>
                  <a:pt x="591" y="467"/>
                </a:lnTo>
                <a:lnTo>
                  <a:pt x="546" y="505"/>
                </a:lnTo>
                <a:lnTo>
                  <a:pt x="505" y="545"/>
                </a:lnTo>
                <a:lnTo>
                  <a:pt x="468" y="589"/>
                </a:lnTo>
                <a:lnTo>
                  <a:pt x="434" y="637"/>
                </a:lnTo>
                <a:lnTo>
                  <a:pt x="404" y="686"/>
                </a:lnTo>
                <a:lnTo>
                  <a:pt x="378" y="739"/>
                </a:lnTo>
                <a:lnTo>
                  <a:pt x="355" y="793"/>
                </a:lnTo>
                <a:lnTo>
                  <a:pt x="338" y="850"/>
                </a:lnTo>
                <a:lnTo>
                  <a:pt x="326" y="908"/>
                </a:lnTo>
                <a:lnTo>
                  <a:pt x="318" y="969"/>
                </a:lnTo>
                <a:lnTo>
                  <a:pt x="315" y="1031"/>
                </a:lnTo>
                <a:lnTo>
                  <a:pt x="318" y="1093"/>
                </a:lnTo>
                <a:lnTo>
                  <a:pt x="326" y="1153"/>
                </a:lnTo>
                <a:lnTo>
                  <a:pt x="338" y="1211"/>
                </a:lnTo>
                <a:lnTo>
                  <a:pt x="355" y="1268"/>
                </a:lnTo>
                <a:lnTo>
                  <a:pt x="378" y="1323"/>
                </a:lnTo>
                <a:lnTo>
                  <a:pt x="404" y="1376"/>
                </a:lnTo>
                <a:lnTo>
                  <a:pt x="434" y="1425"/>
                </a:lnTo>
                <a:lnTo>
                  <a:pt x="468" y="1473"/>
                </a:lnTo>
                <a:lnTo>
                  <a:pt x="505" y="1516"/>
                </a:lnTo>
                <a:lnTo>
                  <a:pt x="546" y="1557"/>
                </a:lnTo>
                <a:lnTo>
                  <a:pt x="591" y="1595"/>
                </a:lnTo>
                <a:lnTo>
                  <a:pt x="637" y="1629"/>
                </a:lnTo>
                <a:lnTo>
                  <a:pt x="688" y="1659"/>
                </a:lnTo>
                <a:lnTo>
                  <a:pt x="740" y="1685"/>
                </a:lnTo>
                <a:lnTo>
                  <a:pt x="794" y="1707"/>
                </a:lnTo>
                <a:lnTo>
                  <a:pt x="851" y="1724"/>
                </a:lnTo>
                <a:lnTo>
                  <a:pt x="910" y="1737"/>
                </a:lnTo>
                <a:lnTo>
                  <a:pt x="970" y="1744"/>
                </a:lnTo>
                <a:lnTo>
                  <a:pt x="1032" y="1747"/>
                </a:lnTo>
                <a:lnTo>
                  <a:pt x="1094" y="1744"/>
                </a:lnTo>
                <a:lnTo>
                  <a:pt x="1154" y="1737"/>
                </a:lnTo>
                <a:lnTo>
                  <a:pt x="1213" y="1724"/>
                </a:lnTo>
                <a:lnTo>
                  <a:pt x="1269" y="1707"/>
                </a:lnTo>
                <a:lnTo>
                  <a:pt x="1325" y="1685"/>
                </a:lnTo>
                <a:lnTo>
                  <a:pt x="1377" y="1659"/>
                </a:lnTo>
                <a:lnTo>
                  <a:pt x="1427" y="1629"/>
                </a:lnTo>
                <a:lnTo>
                  <a:pt x="1474" y="1595"/>
                </a:lnTo>
                <a:lnTo>
                  <a:pt x="1518" y="1557"/>
                </a:lnTo>
                <a:lnTo>
                  <a:pt x="1559" y="1516"/>
                </a:lnTo>
                <a:lnTo>
                  <a:pt x="1597" y="1473"/>
                </a:lnTo>
                <a:lnTo>
                  <a:pt x="1631" y="1425"/>
                </a:lnTo>
                <a:lnTo>
                  <a:pt x="1660" y="1376"/>
                </a:lnTo>
                <a:lnTo>
                  <a:pt x="1687" y="1323"/>
                </a:lnTo>
                <a:lnTo>
                  <a:pt x="1709" y="1268"/>
                </a:lnTo>
                <a:lnTo>
                  <a:pt x="1726" y="1211"/>
                </a:lnTo>
                <a:lnTo>
                  <a:pt x="1739" y="1153"/>
                </a:lnTo>
                <a:lnTo>
                  <a:pt x="1747" y="1093"/>
                </a:lnTo>
                <a:lnTo>
                  <a:pt x="1749" y="1031"/>
                </a:lnTo>
                <a:lnTo>
                  <a:pt x="1747" y="969"/>
                </a:lnTo>
                <a:lnTo>
                  <a:pt x="1739" y="908"/>
                </a:lnTo>
                <a:lnTo>
                  <a:pt x="1726" y="850"/>
                </a:lnTo>
                <a:lnTo>
                  <a:pt x="1709" y="793"/>
                </a:lnTo>
                <a:lnTo>
                  <a:pt x="1687" y="739"/>
                </a:lnTo>
                <a:lnTo>
                  <a:pt x="1660" y="686"/>
                </a:lnTo>
                <a:lnTo>
                  <a:pt x="1631" y="637"/>
                </a:lnTo>
                <a:lnTo>
                  <a:pt x="1597" y="589"/>
                </a:lnTo>
                <a:lnTo>
                  <a:pt x="1559" y="545"/>
                </a:lnTo>
                <a:lnTo>
                  <a:pt x="1518" y="505"/>
                </a:lnTo>
                <a:lnTo>
                  <a:pt x="1474" y="467"/>
                </a:lnTo>
                <a:lnTo>
                  <a:pt x="1427" y="433"/>
                </a:lnTo>
                <a:lnTo>
                  <a:pt x="1377" y="402"/>
                </a:lnTo>
                <a:lnTo>
                  <a:pt x="1325" y="377"/>
                </a:lnTo>
                <a:lnTo>
                  <a:pt x="1269" y="355"/>
                </a:lnTo>
                <a:lnTo>
                  <a:pt x="1213" y="338"/>
                </a:lnTo>
                <a:lnTo>
                  <a:pt x="1154" y="325"/>
                </a:lnTo>
                <a:lnTo>
                  <a:pt x="1094" y="317"/>
                </a:lnTo>
                <a:lnTo>
                  <a:pt x="1032" y="315"/>
                </a:lnTo>
                <a:close/>
                <a:moveTo>
                  <a:pt x="1032" y="0"/>
                </a:moveTo>
                <a:lnTo>
                  <a:pt x="1106" y="2"/>
                </a:lnTo>
                <a:lnTo>
                  <a:pt x="1178" y="10"/>
                </a:lnTo>
                <a:lnTo>
                  <a:pt x="1249" y="23"/>
                </a:lnTo>
                <a:lnTo>
                  <a:pt x="1318" y="40"/>
                </a:lnTo>
                <a:lnTo>
                  <a:pt x="1385" y="62"/>
                </a:lnTo>
                <a:lnTo>
                  <a:pt x="1450" y="87"/>
                </a:lnTo>
                <a:lnTo>
                  <a:pt x="1512" y="118"/>
                </a:lnTo>
                <a:lnTo>
                  <a:pt x="1573" y="152"/>
                </a:lnTo>
                <a:lnTo>
                  <a:pt x="1631" y="190"/>
                </a:lnTo>
                <a:lnTo>
                  <a:pt x="1685" y="232"/>
                </a:lnTo>
                <a:lnTo>
                  <a:pt x="1737" y="278"/>
                </a:lnTo>
                <a:lnTo>
                  <a:pt x="1786" y="327"/>
                </a:lnTo>
                <a:lnTo>
                  <a:pt x="1832" y="379"/>
                </a:lnTo>
                <a:lnTo>
                  <a:pt x="1873" y="433"/>
                </a:lnTo>
                <a:lnTo>
                  <a:pt x="1912" y="490"/>
                </a:lnTo>
                <a:lnTo>
                  <a:pt x="1946" y="551"/>
                </a:lnTo>
                <a:lnTo>
                  <a:pt x="1977" y="614"/>
                </a:lnTo>
                <a:lnTo>
                  <a:pt x="2002" y="678"/>
                </a:lnTo>
                <a:lnTo>
                  <a:pt x="2024" y="746"/>
                </a:lnTo>
                <a:lnTo>
                  <a:pt x="2041" y="815"/>
                </a:lnTo>
                <a:lnTo>
                  <a:pt x="2054" y="885"/>
                </a:lnTo>
                <a:lnTo>
                  <a:pt x="2062" y="957"/>
                </a:lnTo>
                <a:lnTo>
                  <a:pt x="2064" y="1031"/>
                </a:lnTo>
                <a:lnTo>
                  <a:pt x="2063" y="1070"/>
                </a:lnTo>
                <a:lnTo>
                  <a:pt x="2058" y="1110"/>
                </a:lnTo>
                <a:lnTo>
                  <a:pt x="2051" y="1153"/>
                </a:lnTo>
                <a:lnTo>
                  <a:pt x="2041" y="1197"/>
                </a:lnTo>
                <a:lnTo>
                  <a:pt x="2028" y="1242"/>
                </a:lnTo>
                <a:lnTo>
                  <a:pt x="2014" y="1288"/>
                </a:lnTo>
                <a:lnTo>
                  <a:pt x="1997" y="1336"/>
                </a:lnTo>
                <a:lnTo>
                  <a:pt x="1978" y="1385"/>
                </a:lnTo>
                <a:lnTo>
                  <a:pt x="1957" y="1434"/>
                </a:lnTo>
                <a:lnTo>
                  <a:pt x="1934" y="1485"/>
                </a:lnTo>
                <a:lnTo>
                  <a:pt x="1909" y="1536"/>
                </a:lnTo>
                <a:lnTo>
                  <a:pt x="1883" y="1588"/>
                </a:lnTo>
                <a:lnTo>
                  <a:pt x="1856" y="1640"/>
                </a:lnTo>
                <a:lnTo>
                  <a:pt x="1827" y="1692"/>
                </a:lnTo>
                <a:lnTo>
                  <a:pt x="1797" y="1744"/>
                </a:lnTo>
                <a:lnTo>
                  <a:pt x="1734" y="1850"/>
                </a:lnTo>
                <a:lnTo>
                  <a:pt x="1634" y="2006"/>
                </a:lnTo>
                <a:lnTo>
                  <a:pt x="1600" y="2057"/>
                </a:lnTo>
                <a:lnTo>
                  <a:pt x="1565" y="2108"/>
                </a:lnTo>
                <a:lnTo>
                  <a:pt x="1531" y="2157"/>
                </a:lnTo>
                <a:lnTo>
                  <a:pt x="1496" y="2206"/>
                </a:lnTo>
                <a:lnTo>
                  <a:pt x="1462" y="2254"/>
                </a:lnTo>
                <a:lnTo>
                  <a:pt x="1429" y="2300"/>
                </a:lnTo>
                <a:lnTo>
                  <a:pt x="1396" y="2346"/>
                </a:lnTo>
                <a:lnTo>
                  <a:pt x="1362" y="2390"/>
                </a:lnTo>
                <a:lnTo>
                  <a:pt x="1331" y="2432"/>
                </a:lnTo>
                <a:lnTo>
                  <a:pt x="1299" y="2473"/>
                </a:lnTo>
                <a:lnTo>
                  <a:pt x="1269" y="2512"/>
                </a:lnTo>
                <a:lnTo>
                  <a:pt x="1240" y="2549"/>
                </a:lnTo>
                <a:lnTo>
                  <a:pt x="1213" y="2585"/>
                </a:lnTo>
                <a:lnTo>
                  <a:pt x="1187" y="2618"/>
                </a:lnTo>
                <a:lnTo>
                  <a:pt x="1162" y="2649"/>
                </a:lnTo>
                <a:lnTo>
                  <a:pt x="1139" y="2677"/>
                </a:lnTo>
                <a:lnTo>
                  <a:pt x="1118" y="2703"/>
                </a:lnTo>
                <a:lnTo>
                  <a:pt x="1099" y="2726"/>
                </a:lnTo>
                <a:lnTo>
                  <a:pt x="1082" y="2747"/>
                </a:lnTo>
                <a:lnTo>
                  <a:pt x="1068" y="2765"/>
                </a:lnTo>
                <a:lnTo>
                  <a:pt x="1055" y="2780"/>
                </a:lnTo>
                <a:lnTo>
                  <a:pt x="1045" y="2792"/>
                </a:lnTo>
                <a:lnTo>
                  <a:pt x="1038" y="2800"/>
                </a:lnTo>
                <a:lnTo>
                  <a:pt x="1033" y="2805"/>
                </a:lnTo>
                <a:lnTo>
                  <a:pt x="1032" y="2807"/>
                </a:lnTo>
                <a:lnTo>
                  <a:pt x="1030" y="2805"/>
                </a:lnTo>
                <a:lnTo>
                  <a:pt x="1026" y="2800"/>
                </a:lnTo>
                <a:lnTo>
                  <a:pt x="1019" y="2792"/>
                </a:lnTo>
                <a:lnTo>
                  <a:pt x="1009" y="2780"/>
                </a:lnTo>
                <a:lnTo>
                  <a:pt x="996" y="2765"/>
                </a:lnTo>
                <a:lnTo>
                  <a:pt x="982" y="2747"/>
                </a:lnTo>
                <a:lnTo>
                  <a:pt x="965" y="2726"/>
                </a:lnTo>
                <a:lnTo>
                  <a:pt x="946" y="2703"/>
                </a:lnTo>
                <a:lnTo>
                  <a:pt x="924" y="2677"/>
                </a:lnTo>
                <a:lnTo>
                  <a:pt x="901" y="2649"/>
                </a:lnTo>
                <a:lnTo>
                  <a:pt x="877" y="2618"/>
                </a:lnTo>
                <a:lnTo>
                  <a:pt x="851" y="2585"/>
                </a:lnTo>
                <a:lnTo>
                  <a:pt x="823" y="2549"/>
                </a:lnTo>
                <a:lnTo>
                  <a:pt x="794" y="2512"/>
                </a:lnTo>
                <a:lnTo>
                  <a:pt x="764" y="2473"/>
                </a:lnTo>
                <a:lnTo>
                  <a:pt x="734" y="2432"/>
                </a:lnTo>
                <a:lnTo>
                  <a:pt x="701" y="2390"/>
                </a:lnTo>
                <a:lnTo>
                  <a:pt x="669" y="2346"/>
                </a:lnTo>
                <a:lnTo>
                  <a:pt x="636" y="2300"/>
                </a:lnTo>
                <a:lnTo>
                  <a:pt x="602" y="2254"/>
                </a:lnTo>
                <a:lnTo>
                  <a:pt x="568" y="2206"/>
                </a:lnTo>
                <a:lnTo>
                  <a:pt x="533" y="2157"/>
                </a:lnTo>
                <a:lnTo>
                  <a:pt x="499" y="2108"/>
                </a:lnTo>
                <a:lnTo>
                  <a:pt x="430" y="2006"/>
                </a:lnTo>
                <a:lnTo>
                  <a:pt x="396" y="1954"/>
                </a:lnTo>
                <a:lnTo>
                  <a:pt x="363" y="1902"/>
                </a:lnTo>
                <a:lnTo>
                  <a:pt x="331" y="1850"/>
                </a:lnTo>
                <a:lnTo>
                  <a:pt x="298" y="1797"/>
                </a:lnTo>
                <a:lnTo>
                  <a:pt x="268" y="1744"/>
                </a:lnTo>
                <a:lnTo>
                  <a:pt x="238" y="1692"/>
                </a:lnTo>
                <a:lnTo>
                  <a:pt x="209" y="1640"/>
                </a:lnTo>
                <a:lnTo>
                  <a:pt x="181" y="1588"/>
                </a:lnTo>
                <a:lnTo>
                  <a:pt x="155" y="1536"/>
                </a:lnTo>
                <a:lnTo>
                  <a:pt x="131" y="1485"/>
                </a:lnTo>
                <a:lnTo>
                  <a:pt x="108" y="1434"/>
                </a:lnTo>
                <a:lnTo>
                  <a:pt x="86" y="1385"/>
                </a:lnTo>
                <a:lnTo>
                  <a:pt x="67" y="1336"/>
                </a:lnTo>
                <a:lnTo>
                  <a:pt x="50" y="1288"/>
                </a:lnTo>
                <a:lnTo>
                  <a:pt x="36" y="1242"/>
                </a:lnTo>
                <a:lnTo>
                  <a:pt x="23" y="1197"/>
                </a:lnTo>
                <a:lnTo>
                  <a:pt x="13" y="1153"/>
                </a:lnTo>
                <a:lnTo>
                  <a:pt x="6" y="1110"/>
                </a:lnTo>
                <a:lnTo>
                  <a:pt x="2" y="1070"/>
                </a:lnTo>
                <a:lnTo>
                  <a:pt x="0" y="1031"/>
                </a:lnTo>
                <a:lnTo>
                  <a:pt x="3" y="957"/>
                </a:lnTo>
                <a:lnTo>
                  <a:pt x="10" y="885"/>
                </a:lnTo>
                <a:lnTo>
                  <a:pt x="23" y="815"/>
                </a:lnTo>
                <a:lnTo>
                  <a:pt x="40" y="746"/>
                </a:lnTo>
                <a:lnTo>
                  <a:pt x="62" y="678"/>
                </a:lnTo>
                <a:lnTo>
                  <a:pt x="88" y="614"/>
                </a:lnTo>
                <a:lnTo>
                  <a:pt x="119" y="551"/>
                </a:lnTo>
                <a:lnTo>
                  <a:pt x="153" y="490"/>
                </a:lnTo>
                <a:lnTo>
                  <a:pt x="191" y="433"/>
                </a:lnTo>
                <a:lnTo>
                  <a:pt x="233" y="379"/>
                </a:lnTo>
                <a:lnTo>
                  <a:pt x="279" y="327"/>
                </a:lnTo>
                <a:lnTo>
                  <a:pt x="327" y="278"/>
                </a:lnTo>
                <a:lnTo>
                  <a:pt x="379" y="232"/>
                </a:lnTo>
                <a:lnTo>
                  <a:pt x="434" y="190"/>
                </a:lnTo>
                <a:lnTo>
                  <a:pt x="491" y="152"/>
                </a:lnTo>
                <a:lnTo>
                  <a:pt x="551" y="118"/>
                </a:lnTo>
                <a:lnTo>
                  <a:pt x="614" y="87"/>
                </a:lnTo>
                <a:lnTo>
                  <a:pt x="679" y="62"/>
                </a:lnTo>
                <a:lnTo>
                  <a:pt x="746" y="40"/>
                </a:lnTo>
                <a:lnTo>
                  <a:pt x="815" y="23"/>
                </a:lnTo>
                <a:lnTo>
                  <a:pt x="886" y="10"/>
                </a:lnTo>
                <a:lnTo>
                  <a:pt x="958" y="2"/>
                </a:lnTo>
                <a:lnTo>
                  <a:pt x="1032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2983C1C-69ED-4A4E-BD61-7D1EFB098AF5}"/>
              </a:ext>
            </a:extLst>
          </p:cNvPr>
          <p:cNvSpPr>
            <a:spLocks noEditPoints="1"/>
          </p:cNvSpPr>
          <p:nvPr/>
        </p:nvSpPr>
        <p:spPr bwMode="auto">
          <a:xfrm>
            <a:off x="10166298" y="3882185"/>
            <a:ext cx="1407988" cy="1914837"/>
          </a:xfrm>
          <a:custGeom>
            <a:avLst/>
            <a:gdLst/>
            <a:ahLst/>
            <a:cxnLst>
              <a:cxn ang="0">
                <a:pos x="851" y="338"/>
              </a:cxn>
              <a:cxn ang="0">
                <a:pos x="637" y="433"/>
              </a:cxn>
              <a:cxn ang="0">
                <a:pos x="468" y="589"/>
              </a:cxn>
              <a:cxn ang="0">
                <a:pos x="355" y="793"/>
              </a:cxn>
              <a:cxn ang="0">
                <a:pos x="315" y="1031"/>
              </a:cxn>
              <a:cxn ang="0">
                <a:pos x="355" y="1268"/>
              </a:cxn>
              <a:cxn ang="0">
                <a:pos x="468" y="1473"/>
              </a:cxn>
              <a:cxn ang="0">
                <a:pos x="637" y="1629"/>
              </a:cxn>
              <a:cxn ang="0">
                <a:pos x="851" y="1724"/>
              </a:cxn>
              <a:cxn ang="0">
                <a:pos x="1094" y="1744"/>
              </a:cxn>
              <a:cxn ang="0">
                <a:pos x="1325" y="1685"/>
              </a:cxn>
              <a:cxn ang="0">
                <a:pos x="1518" y="1557"/>
              </a:cxn>
              <a:cxn ang="0">
                <a:pos x="1660" y="1376"/>
              </a:cxn>
              <a:cxn ang="0">
                <a:pos x="1739" y="1153"/>
              </a:cxn>
              <a:cxn ang="0">
                <a:pos x="1739" y="908"/>
              </a:cxn>
              <a:cxn ang="0">
                <a:pos x="1660" y="686"/>
              </a:cxn>
              <a:cxn ang="0">
                <a:pos x="1518" y="505"/>
              </a:cxn>
              <a:cxn ang="0">
                <a:pos x="1325" y="377"/>
              </a:cxn>
              <a:cxn ang="0">
                <a:pos x="1094" y="317"/>
              </a:cxn>
              <a:cxn ang="0">
                <a:pos x="1178" y="10"/>
              </a:cxn>
              <a:cxn ang="0">
                <a:pos x="1450" y="87"/>
              </a:cxn>
              <a:cxn ang="0">
                <a:pos x="1685" y="232"/>
              </a:cxn>
              <a:cxn ang="0">
                <a:pos x="1873" y="433"/>
              </a:cxn>
              <a:cxn ang="0">
                <a:pos x="2002" y="678"/>
              </a:cxn>
              <a:cxn ang="0">
                <a:pos x="2062" y="957"/>
              </a:cxn>
              <a:cxn ang="0">
                <a:pos x="2051" y="1153"/>
              </a:cxn>
              <a:cxn ang="0">
                <a:pos x="1997" y="1336"/>
              </a:cxn>
              <a:cxn ang="0">
                <a:pos x="1909" y="1536"/>
              </a:cxn>
              <a:cxn ang="0">
                <a:pos x="1797" y="1744"/>
              </a:cxn>
              <a:cxn ang="0">
                <a:pos x="1565" y="2108"/>
              </a:cxn>
              <a:cxn ang="0">
                <a:pos x="1429" y="2300"/>
              </a:cxn>
              <a:cxn ang="0">
                <a:pos x="1299" y="2473"/>
              </a:cxn>
              <a:cxn ang="0">
                <a:pos x="1187" y="2618"/>
              </a:cxn>
              <a:cxn ang="0">
                <a:pos x="1099" y="2726"/>
              </a:cxn>
              <a:cxn ang="0">
                <a:pos x="1045" y="2792"/>
              </a:cxn>
              <a:cxn ang="0">
                <a:pos x="1030" y="2805"/>
              </a:cxn>
              <a:cxn ang="0">
                <a:pos x="996" y="2765"/>
              </a:cxn>
              <a:cxn ang="0">
                <a:pos x="924" y="2677"/>
              </a:cxn>
              <a:cxn ang="0">
                <a:pos x="823" y="2549"/>
              </a:cxn>
              <a:cxn ang="0">
                <a:pos x="701" y="2390"/>
              </a:cxn>
              <a:cxn ang="0">
                <a:pos x="568" y="2206"/>
              </a:cxn>
              <a:cxn ang="0">
                <a:pos x="396" y="1954"/>
              </a:cxn>
              <a:cxn ang="0">
                <a:pos x="268" y="1744"/>
              </a:cxn>
              <a:cxn ang="0">
                <a:pos x="155" y="1536"/>
              </a:cxn>
              <a:cxn ang="0">
                <a:pos x="67" y="1336"/>
              </a:cxn>
              <a:cxn ang="0">
                <a:pos x="13" y="1153"/>
              </a:cxn>
              <a:cxn ang="0">
                <a:pos x="3" y="957"/>
              </a:cxn>
              <a:cxn ang="0">
                <a:pos x="62" y="678"/>
              </a:cxn>
              <a:cxn ang="0">
                <a:pos x="191" y="433"/>
              </a:cxn>
              <a:cxn ang="0">
                <a:pos x="379" y="232"/>
              </a:cxn>
              <a:cxn ang="0">
                <a:pos x="614" y="87"/>
              </a:cxn>
              <a:cxn ang="0">
                <a:pos x="886" y="10"/>
              </a:cxn>
            </a:cxnLst>
            <a:rect l="0" t="0" r="r" b="b"/>
            <a:pathLst>
              <a:path w="2064" h="2807">
                <a:moveTo>
                  <a:pt x="1032" y="315"/>
                </a:moveTo>
                <a:lnTo>
                  <a:pt x="970" y="317"/>
                </a:lnTo>
                <a:lnTo>
                  <a:pt x="910" y="325"/>
                </a:lnTo>
                <a:lnTo>
                  <a:pt x="851" y="338"/>
                </a:lnTo>
                <a:lnTo>
                  <a:pt x="794" y="355"/>
                </a:lnTo>
                <a:lnTo>
                  <a:pt x="740" y="377"/>
                </a:lnTo>
                <a:lnTo>
                  <a:pt x="688" y="402"/>
                </a:lnTo>
                <a:lnTo>
                  <a:pt x="637" y="433"/>
                </a:lnTo>
                <a:lnTo>
                  <a:pt x="591" y="467"/>
                </a:lnTo>
                <a:lnTo>
                  <a:pt x="546" y="505"/>
                </a:lnTo>
                <a:lnTo>
                  <a:pt x="505" y="545"/>
                </a:lnTo>
                <a:lnTo>
                  <a:pt x="468" y="589"/>
                </a:lnTo>
                <a:lnTo>
                  <a:pt x="434" y="637"/>
                </a:lnTo>
                <a:lnTo>
                  <a:pt x="404" y="686"/>
                </a:lnTo>
                <a:lnTo>
                  <a:pt x="378" y="739"/>
                </a:lnTo>
                <a:lnTo>
                  <a:pt x="355" y="793"/>
                </a:lnTo>
                <a:lnTo>
                  <a:pt x="338" y="850"/>
                </a:lnTo>
                <a:lnTo>
                  <a:pt x="326" y="908"/>
                </a:lnTo>
                <a:lnTo>
                  <a:pt x="318" y="969"/>
                </a:lnTo>
                <a:lnTo>
                  <a:pt x="315" y="1031"/>
                </a:lnTo>
                <a:lnTo>
                  <a:pt x="318" y="1093"/>
                </a:lnTo>
                <a:lnTo>
                  <a:pt x="326" y="1153"/>
                </a:lnTo>
                <a:lnTo>
                  <a:pt x="338" y="1211"/>
                </a:lnTo>
                <a:lnTo>
                  <a:pt x="355" y="1268"/>
                </a:lnTo>
                <a:lnTo>
                  <a:pt x="378" y="1323"/>
                </a:lnTo>
                <a:lnTo>
                  <a:pt x="404" y="1376"/>
                </a:lnTo>
                <a:lnTo>
                  <a:pt x="434" y="1425"/>
                </a:lnTo>
                <a:lnTo>
                  <a:pt x="468" y="1473"/>
                </a:lnTo>
                <a:lnTo>
                  <a:pt x="505" y="1516"/>
                </a:lnTo>
                <a:lnTo>
                  <a:pt x="546" y="1557"/>
                </a:lnTo>
                <a:lnTo>
                  <a:pt x="591" y="1595"/>
                </a:lnTo>
                <a:lnTo>
                  <a:pt x="637" y="1629"/>
                </a:lnTo>
                <a:lnTo>
                  <a:pt x="688" y="1659"/>
                </a:lnTo>
                <a:lnTo>
                  <a:pt x="740" y="1685"/>
                </a:lnTo>
                <a:lnTo>
                  <a:pt x="794" y="1707"/>
                </a:lnTo>
                <a:lnTo>
                  <a:pt x="851" y="1724"/>
                </a:lnTo>
                <a:lnTo>
                  <a:pt x="910" y="1737"/>
                </a:lnTo>
                <a:lnTo>
                  <a:pt x="970" y="1744"/>
                </a:lnTo>
                <a:lnTo>
                  <a:pt x="1032" y="1747"/>
                </a:lnTo>
                <a:lnTo>
                  <a:pt x="1094" y="1744"/>
                </a:lnTo>
                <a:lnTo>
                  <a:pt x="1154" y="1737"/>
                </a:lnTo>
                <a:lnTo>
                  <a:pt x="1213" y="1724"/>
                </a:lnTo>
                <a:lnTo>
                  <a:pt x="1269" y="1707"/>
                </a:lnTo>
                <a:lnTo>
                  <a:pt x="1325" y="1685"/>
                </a:lnTo>
                <a:lnTo>
                  <a:pt x="1377" y="1659"/>
                </a:lnTo>
                <a:lnTo>
                  <a:pt x="1427" y="1629"/>
                </a:lnTo>
                <a:lnTo>
                  <a:pt x="1474" y="1595"/>
                </a:lnTo>
                <a:lnTo>
                  <a:pt x="1518" y="1557"/>
                </a:lnTo>
                <a:lnTo>
                  <a:pt x="1559" y="1516"/>
                </a:lnTo>
                <a:lnTo>
                  <a:pt x="1597" y="1473"/>
                </a:lnTo>
                <a:lnTo>
                  <a:pt x="1631" y="1425"/>
                </a:lnTo>
                <a:lnTo>
                  <a:pt x="1660" y="1376"/>
                </a:lnTo>
                <a:lnTo>
                  <a:pt x="1687" y="1323"/>
                </a:lnTo>
                <a:lnTo>
                  <a:pt x="1709" y="1268"/>
                </a:lnTo>
                <a:lnTo>
                  <a:pt x="1726" y="1211"/>
                </a:lnTo>
                <a:lnTo>
                  <a:pt x="1739" y="1153"/>
                </a:lnTo>
                <a:lnTo>
                  <a:pt x="1747" y="1093"/>
                </a:lnTo>
                <a:lnTo>
                  <a:pt x="1749" y="1031"/>
                </a:lnTo>
                <a:lnTo>
                  <a:pt x="1747" y="969"/>
                </a:lnTo>
                <a:lnTo>
                  <a:pt x="1739" y="908"/>
                </a:lnTo>
                <a:lnTo>
                  <a:pt x="1726" y="850"/>
                </a:lnTo>
                <a:lnTo>
                  <a:pt x="1709" y="793"/>
                </a:lnTo>
                <a:lnTo>
                  <a:pt x="1687" y="739"/>
                </a:lnTo>
                <a:lnTo>
                  <a:pt x="1660" y="686"/>
                </a:lnTo>
                <a:lnTo>
                  <a:pt x="1631" y="637"/>
                </a:lnTo>
                <a:lnTo>
                  <a:pt x="1597" y="589"/>
                </a:lnTo>
                <a:lnTo>
                  <a:pt x="1559" y="545"/>
                </a:lnTo>
                <a:lnTo>
                  <a:pt x="1518" y="505"/>
                </a:lnTo>
                <a:lnTo>
                  <a:pt x="1474" y="467"/>
                </a:lnTo>
                <a:lnTo>
                  <a:pt x="1427" y="433"/>
                </a:lnTo>
                <a:lnTo>
                  <a:pt x="1377" y="402"/>
                </a:lnTo>
                <a:lnTo>
                  <a:pt x="1325" y="377"/>
                </a:lnTo>
                <a:lnTo>
                  <a:pt x="1269" y="355"/>
                </a:lnTo>
                <a:lnTo>
                  <a:pt x="1213" y="338"/>
                </a:lnTo>
                <a:lnTo>
                  <a:pt x="1154" y="325"/>
                </a:lnTo>
                <a:lnTo>
                  <a:pt x="1094" y="317"/>
                </a:lnTo>
                <a:lnTo>
                  <a:pt x="1032" y="315"/>
                </a:lnTo>
                <a:close/>
                <a:moveTo>
                  <a:pt x="1032" y="0"/>
                </a:moveTo>
                <a:lnTo>
                  <a:pt x="1106" y="2"/>
                </a:lnTo>
                <a:lnTo>
                  <a:pt x="1178" y="10"/>
                </a:lnTo>
                <a:lnTo>
                  <a:pt x="1249" y="23"/>
                </a:lnTo>
                <a:lnTo>
                  <a:pt x="1318" y="40"/>
                </a:lnTo>
                <a:lnTo>
                  <a:pt x="1385" y="62"/>
                </a:lnTo>
                <a:lnTo>
                  <a:pt x="1450" y="87"/>
                </a:lnTo>
                <a:lnTo>
                  <a:pt x="1512" y="118"/>
                </a:lnTo>
                <a:lnTo>
                  <a:pt x="1573" y="152"/>
                </a:lnTo>
                <a:lnTo>
                  <a:pt x="1631" y="190"/>
                </a:lnTo>
                <a:lnTo>
                  <a:pt x="1685" y="232"/>
                </a:lnTo>
                <a:lnTo>
                  <a:pt x="1737" y="278"/>
                </a:lnTo>
                <a:lnTo>
                  <a:pt x="1786" y="327"/>
                </a:lnTo>
                <a:lnTo>
                  <a:pt x="1832" y="379"/>
                </a:lnTo>
                <a:lnTo>
                  <a:pt x="1873" y="433"/>
                </a:lnTo>
                <a:lnTo>
                  <a:pt x="1912" y="490"/>
                </a:lnTo>
                <a:lnTo>
                  <a:pt x="1946" y="551"/>
                </a:lnTo>
                <a:lnTo>
                  <a:pt x="1977" y="614"/>
                </a:lnTo>
                <a:lnTo>
                  <a:pt x="2002" y="678"/>
                </a:lnTo>
                <a:lnTo>
                  <a:pt x="2024" y="746"/>
                </a:lnTo>
                <a:lnTo>
                  <a:pt x="2041" y="815"/>
                </a:lnTo>
                <a:lnTo>
                  <a:pt x="2054" y="885"/>
                </a:lnTo>
                <a:lnTo>
                  <a:pt x="2062" y="957"/>
                </a:lnTo>
                <a:lnTo>
                  <a:pt x="2064" y="1031"/>
                </a:lnTo>
                <a:lnTo>
                  <a:pt x="2063" y="1070"/>
                </a:lnTo>
                <a:lnTo>
                  <a:pt x="2058" y="1110"/>
                </a:lnTo>
                <a:lnTo>
                  <a:pt x="2051" y="1153"/>
                </a:lnTo>
                <a:lnTo>
                  <a:pt x="2041" y="1197"/>
                </a:lnTo>
                <a:lnTo>
                  <a:pt x="2028" y="1242"/>
                </a:lnTo>
                <a:lnTo>
                  <a:pt x="2014" y="1288"/>
                </a:lnTo>
                <a:lnTo>
                  <a:pt x="1997" y="1336"/>
                </a:lnTo>
                <a:lnTo>
                  <a:pt x="1978" y="1385"/>
                </a:lnTo>
                <a:lnTo>
                  <a:pt x="1957" y="1434"/>
                </a:lnTo>
                <a:lnTo>
                  <a:pt x="1934" y="1485"/>
                </a:lnTo>
                <a:lnTo>
                  <a:pt x="1909" y="1536"/>
                </a:lnTo>
                <a:lnTo>
                  <a:pt x="1883" y="1588"/>
                </a:lnTo>
                <a:lnTo>
                  <a:pt x="1856" y="1640"/>
                </a:lnTo>
                <a:lnTo>
                  <a:pt x="1827" y="1692"/>
                </a:lnTo>
                <a:lnTo>
                  <a:pt x="1797" y="1744"/>
                </a:lnTo>
                <a:lnTo>
                  <a:pt x="1734" y="1850"/>
                </a:lnTo>
                <a:lnTo>
                  <a:pt x="1634" y="2006"/>
                </a:lnTo>
                <a:lnTo>
                  <a:pt x="1600" y="2057"/>
                </a:lnTo>
                <a:lnTo>
                  <a:pt x="1565" y="2108"/>
                </a:lnTo>
                <a:lnTo>
                  <a:pt x="1531" y="2157"/>
                </a:lnTo>
                <a:lnTo>
                  <a:pt x="1496" y="2206"/>
                </a:lnTo>
                <a:lnTo>
                  <a:pt x="1462" y="2254"/>
                </a:lnTo>
                <a:lnTo>
                  <a:pt x="1429" y="2300"/>
                </a:lnTo>
                <a:lnTo>
                  <a:pt x="1396" y="2346"/>
                </a:lnTo>
                <a:lnTo>
                  <a:pt x="1362" y="2390"/>
                </a:lnTo>
                <a:lnTo>
                  <a:pt x="1331" y="2432"/>
                </a:lnTo>
                <a:lnTo>
                  <a:pt x="1299" y="2473"/>
                </a:lnTo>
                <a:lnTo>
                  <a:pt x="1269" y="2512"/>
                </a:lnTo>
                <a:lnTo>
                  <a:pt x="1240" y="2549"/>
                </a:lnTo>
                <a:lnTo>
                  <a:pt x="1213" y="2585"/>
                </a:lnTo>
                <a:lnTo>
                  <a:pt x="1187" y="2618"/>
                </a:lnTo>
                <a:lnTo>
                  <a:pt x="1162" y="2649"/>
                </a:lnTo>
                <a:lnTo>
                  <a:pt x="1139" y="2677"/>
                </a:lnTo>
                <a:lnTo>
                  <a:pt x="1118" y="2703"/>
                </a:lnTo>
                <a:lnTo>
                  <a:pt x="1099" y="2726"/>
                </a:lnTo>
                <a:lnTo>
                  <a:pt x="1082" y="2747"/>
                </a:lnTo>
                <a:lnTo>
                  <a:pt x="1068" y="2765"/>
                </a:lnTo>
                <a:lnTo>
                  <a:pt x="1055" y="2780"/>
                </a:lnTo>
                <a:lnTo>
                  <a:pt x="1045" y="2792"/>
                </a:lnTo>
                <a:lnTo>
                  <a:pt x="1038" y="2800"/>
                </a:lnTo>
                <a:lnTo>
                  <a:pt x="1033" y="2805"/>
                </a:lnTo>
                <a:lnTo>
                  <a:pt x="1032" y="2807"/>
                </a:lnTo>
                <a:lnTo>
                  <a:pt x="1030" y="2805"/>
                </a:lnTo>
                <a:lnTo>
                  <a:pt x="1026" y="2800"/>
                </a:lnTo>
                <a:lnTo>
                  <a:pt x="1019" y="2792"/>
                </a:lnTo>
                <a:lnTo>
                  <a:pt x="1009" y="2780"/>
                </a:lnTo>
                <a:lnTo>
                  <a:pt x="996" y="2765"/>
                </a:lnTo>
                <a:lnTo>
                  <a:pt x="982" y="2747"/>
                </a:lnTo>
                <a:lnTo>
                  <a:pt x="965" y="2726"/>
                </a:lnTo>
                <a:lnTo>
                  <a:pt x="946" y="2703"/>
                </a:lnTo>
                <a:lnTo>
                  <a:pt x="924" y="2677"/>
                </a:lnTo>
                <a:lnTo>
                  <a:pt x="901" y="2649"/>
                </a:lnTo>
                <a:lnTo>
                  <a:pt x="877" y="2618"/>
                </a:lnTo>
                <a:lnTo>
                  <a:pt x="851" y="2585"/>
                </a:lnTo>
                <a:lnTo>
                  <a:pt x="823" y="2549"/>
                </a:lnTo>
                <a:lnTo>
                  <a:pt x="794" y="2512"/>
                </a:lnTo>
                <a:lnTo>
                  <a:pt x="764" y="2473"/>
                </a:lnTo>
                <a:lnTo>
                  <a:pt x="734" y="2432"/>
                </a:lnTo>
                <a:lnTo>
                  <a:pt x="701" y="2390"/>
                </a:lnTo>
                <a:lnTo>
                  <a:pt x="669" y="2346"/>
                </a:lnTo>
                <a:lnTo>
                  <a:pt x="636" y="2300"/>
                </a:lnTo>
                <a:lnTo>
                  <a:pt x="602" y="2254"/>
                </a:lnTo>
                <a:lnTo>
                  <a:pt x="568" y="2206"/>
                </a:lnTo>
                <a:lnTo>
                  <a:pt x="533" y="2157"/>
                </a:lnTo>
                <a:lnTo>
                  <a:pt x="499" y="2108"/>
                </a:lnTo>
                <a:lnTo>
                  <a:pt x="430" y="2006"/>
                </a:lnTo>
                <a:lnTo>
                  <a:pt x="396" y="1954"/>
                </a:lnTo>
                <a:lnTo>
                  <a:pt x="363" y="1902"/>
                </a:lnTo>
                <a:lnTo>
                  <a:pt x="331" y="1850"/>
                </a:lnTo>
                <a:lnTo>
                  <a:pt x="298" y="1797"/>
                </a:lnTo>
                <a:lnTo>
                  <a:pt x="268" y="1744"/>
                </a:lnTo>
                <a:lnTo>
                  <a:pt x="238" y="1692"/>
                </a:lnTo>
                <a:lnTo>
                  <a:pt x="209" y="1640"/>
                </a:lnTo>
                <a:lnTo>
                  <a:pt x="181" y="1588"/>
                </a:lnTo>
                <a:lnTo>
                  <a:pt x="155" y="1536"/>
                </a:lnTo>
                <a:lnTo>
                  <a:pt x="131" y="1485"/>
                </a:lnTo>
                <a:lnTo>
                  <a:pt x="108" y="1434"/>
                </a:lnTo>
                <a:lnTo>
                  <a:pt x="86" y="1385"/>
                </a:lnTo>
                <a:lnTo>
                  <a:pt x="67" y="1336"/>
                </a:lnTo>
                <a:lnTo>
                  <a:pt x="50" y="1288"/>
                </a:lnTo>
                <a:lnTo>
                  <a:pt x="36" y="1242"/>
                </a:lnTo>
                <a:lnTo>
                  <a:pt x="23" y="1197"/>
                </a:lnTo>
                <a:lnTo>
                  <a:pt x="13" y="1153"/>
                </a:lnTo>
                <a:lnTo>
                  <a:pt x="6" y="1110"/>
                </a:lnTo>
                <a:lnTo>
                  <a:pt x="2" y="1070"/>
                </a:lnTo>
                <a:lnTo>
                  <a:pt x="0" y="1031"/>
                </a:lnTo>
                <a:lnTo>
                  <a:pt x="3" y="957"/>
                </a:lnTo>
                <a:lnTo>
                  <a:pt x="10" y="885"/>
                </a:lnTo>
                <a:lnTo>
                  <a:pt x="23" y="815"/>
                </a:lnTo>
                <a:lnTo>
                  <a:pt x="40" y="746"/>
                </a:lnTo>
                <a:lnTo>
                  <a:pt x="62" y="678"/>
                </a:lnTo>
                <a:lnTo>
                  <a:pt x="88" y="614"/>
                </a:lnTo>
                <a:lnTo>
                  <a:pt x="119" y="551"/>
                </a:lnTo>
                <a:lnTo>
                  <a:pt x="153" y="490"/>
                </a:lnTo>
                <a:lnTo>
                  <a:pt x="191" y="433"/>
                </a:lnTo>
                <a:lnTo>
                  <a:pt x="233" y="379"/>
                </a:lnTo>
                <a:lnTo>
                  <a:pt x="279" y="327"/>
                </a:lnTo>
                <a:lnTo>
                  <a:pt x="327" y="278"/>
                </a:lnTo>
                <a:lnTo>
                  <a:pt x="379" y="232"/>
                </a:lnTo>
                <a:lnTo>
                  <a:pt x="434" y="190"/>
                </a:lnTo>
                <a:lnTo>
                  <a:pt x="491" y="152"/>
                </a:lnTo>
                <a:lnTo>
                  <a:pt x="551" y="118"/>
                </a:lnTo>
                <a:lnTo>
                  <a:pt x="614" y="87"/>
                </a:lnTo>
                <a:lnTo>
                  <a:pt x="679" y="62"/>
                </a:lnTo>
                <a:lnTo>
                  <a:pt x="746" y="40"/>
                </a:lnTo>
                <a:lnTo>
                  <a:pt x="815" y="23"/>
                </a:lnTo>
                <a:lnTo>
                  <a:pt x="886" y="10"/>
                </a:lnTo>
                <a:lnTo>
                  <a:pt x="958" y="2"/>
                </a:lnTo>
                <a:lnTo>
                  <a:pt x="103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4B3A7-BBE2-492F-BB9C-E38580BA8B3E}"/>
              </a:ext>
            </a:extLst>
          </p:cNvPr>
          <p:cNvSpPr txBox="1"/>
          <p:nvPr/>
        </p:nvSpPr>
        <p:spPr>
          <a:xfrm>
            <a:off x="7194498" y="3577385"/>
            <a:ext cx="5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IN" sz="4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7B12B-9BC9-46BD-B330-6991CB8B0A58}"/>
              </a:ext>
            </a:extLst>
          </p:cNvPr>
          <p:cNvSpPr txBox="1"/>
          <p:nvPr/>
        </p:nvSpPr>
        <p:spPr>
          <a:xfrm>
            <a:off x="10562333" y="4195950"/>
            <a:ext cx="628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IN" sz="4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549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7A14F-A92C-407B-9A5E-2FD2FF52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333630"/>
            <a:ext cx="10058400" cy="1609344"/>
          </a:xfrm>
        </p:spPr>
        <p:txBody>
          <a:bodyPr/>
          <a:lstStyle/>
          <a:p>
            <a:r>
              <a:rPr lang="en-US" dirty="0"/>
              <a:t>Project Funding Sources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88D58F-9A20-4ABE-A727-52F0ABC4DB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9050247"/>
              </p:ext>
            </p:extLst>
          </p:nvPr>
        </p:nvGraphicFramePr>
        <p:xfrm>
          <a:off x="1159077" y="1817139"/>
          <a:ext cx="9873843" cy="4561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2691">
                  <a:extLst>
                    <a:ext uri="{9D8B030D-6E8A-4147-A177-3AD203B41FA5}">
                      <a16:colId xmlns:a16="http://schemas.microsoft.com/office/drawing/2014/main" val="679204814"/>
                    </a:ext>
                  </a:extLst>
                </a:gridCol>
                <a:gridCol w="886929">
                  <a:extLst>
                    <a:ext uri="{9D8B030D-6E8A-4147-A177-3AD203B41FA5}">
                      <a16:colId xmlns:a16="http://schemas.microsoft.com/office/drawing/2014/main" val="3313714529"/>
                    </a:ext>
                  </a:extLst>
                </a:gridCol>
                <a:gridCol w="807937">
                  <a:extLst>
                    <a:ext uri="{9D8B030D-6E8A-4147-A177-3AD203B41FA5}">
                      <a16:colId xmlns:a16="http://schemas.microsoft.com/office/drawing/2014/main" val="1617493012"/>
                    </a:ext>
                  </a:extLst>
                </a:gridCol>
                <a:gridCol w="977082">
                  <a:extLst>
                    <a:ext uri="{9D8B030D-6E8A-4147-A177-3AD203B41FA5}">
                      <a16:colId xmlns:a16="http://schemas.microsoft.com/office/drawing/2014/main" val="4161877963"/>
                    </a:ext>
                  </a:extLst>
                </a:gridCol>
                <a:gridCol w="920414">
                  <a:extLst>
                    <a:ext uri="{9D8B030D-6E8A-4147-A177-3AD203B41FA5}">
                      <a16:colId xmlns:a16="http://schemas.microsoft.com/office/drawing/2014/main" val="1699165082"/>
                    </a:ext>
                  </a:extLst>
                </a:gridCol>
                <a:gridCol w="807937">
                  <a:extLst>
                    <a:ext uri="{9D8B030D-6E8A-4147-A177-3AD203B41FA5}">
                      <a16:colId xmlns:a16="http://schemas.microsoft.com/office/drawing/2014/main" val="1143344560"/>
                    </a:ext>
                  </a:extLst>
                </a:gridCol>
                <a:gridCol w="1041476">
                  <a:extLst>
                    <a:ext uri="{9D8B030D-6E8A-4147-A177-3AD203B41FA5}">
                      <a16:colId xmlns:a16="http://schemas.microsoft.com/office/drawing/2014/main" val="3744842754"/>
                    </a:ext>
                  </a:extLst>
                </a:gridCol>
                <a:gridCol w="955618">
                  <a:extLst>
                    <a:ext uri="{9D8B030D-6E8A-4147-A177-3AD203B41FA5}">
                      <a16:colId xmlns:a16="http://schemas.microsoft.com/office/drawing/2014/main" val="1886450364"/>
                    </a:ext>
                  </a:extLst>
                </a:gridCol>
                <a:gridCol w="1118748">
                  <a:extLst>
                    <a:ext uri="{9D8B030D-6E8A-4147-A177-3AD203B41FA5}">
                      <a16:colId xmlns:a16="http://schemas.microsoft.com/office/drawing/2014/main" val="331135188"/>
                    </a:ext>
                  </a:extLst>
                </a:gridCol>
                <a:gridCol w="1105011">
                  <a:extLst>
                    <a:ext uri="{9D8B030D-6E8A-4147-A177-3AD203B41FA5}">
                      <a16:colId xmlns:a16="http://schemas.microsoft.com/office/drawing/2014/main" val="3781000753"/>
                    </a:ext>
                  </a:extLst>
                </a:gridCol>
              </a:tblGrid>
              <a:tr h="8166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Activity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# of units/goals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SCDP Cost Per unit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SCDP Cost/ without admin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 SCDP Admin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SCDP Admin %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 SCDP Costs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 Leveraged Resources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Source of Leveraged Funds 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/>
                </a:tc>
                <a:extLst>
                  <a:ext uri="{0D108BD9-81ED-4DB2-BD59-A6C34878D82A}">
                    <a16:rowId xmlns:a16="http://schemas.microsoft.com/office/drawing/2014/main" val="2783110751"/>
                  </a:ext>
                </a:extLst>
              </a:tr>
              <a:tr h="10456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Owner Rehab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18,750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281,250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281,250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170,750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Owner, Weatherization, Energy Related Repair Program, MNHFA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452,000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extLst>
                  <a:ext uri="{0D108BD9-81ED-4DB2-BD59-A6C34878D82A}">
                    <a16:rowId xmlns:a16="http://schemas.microsoft.com/office/drawing/2014/main" val="915329822"/>
                  </a:ext>
                </a:extLst>
              </a:tr>
              <a:tr h="5338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Owner Rehab Admin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2,812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42,180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15.0%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42,180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11,607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City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53,787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extLst>
                  <a:ext uri="{0D108BD9-81ED-4DB2-BD59-A6C34878D82A}">
                    <a16:rowId xmlns:a16="http://schemas.microsoft.com/office/drawing/2014/main" val="2015210698"/>
                  </a:ext>
                </a:extLst>
              </a:tr>
              <a:tr h="273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Commercial Rehab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32,000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160,000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160,000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Owner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195,000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extLst>
                  <a:ext uri="{0D108BD9-81ED-4DB2-BD59-A6C34878D82A}">
                    <a16:rowId xmlns:a16="http://schemas.microsoft.com/office/drawing/2014/main" val="692884955"/>
                  </a:ext>
                </a:extLst>
              </a:tr>
              <a:tr h="372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Commercial Admin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4,800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15.0%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3,868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City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27,868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extLst>
                  <a:ext uri="{0D108BD9-81ED-4DB2-BD59-A6C34878D82A}">
                    <a16:rowId xmlns:a16="http://schemas.microsoft.com/office/drawing/2014/main" val="554131755"/>
                  </a:ext>
                </a:extLst>
              </a:tr>
              <a:tr h="5338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Public Infrastructure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580,000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580,000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580,000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21,950,500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PFA/RD City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22,530,500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extLst>
                  <a:ext uri="{0D108BD9-81ED-4DB2-BD59-A6C34878D82A}">
                    <a16:rowId xmlns:a16="http://schemas.microsoft.com/office/drawing/2014/main" val="4281707056"/>
                  </a:ext>
                </a:extLst>
              </a:tr>
              <a:tr h="5513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Public Infrastructure Admin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3.4%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873,300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PFA/RD City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893,300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b"/>
                </a:tc>
                <a:extLst>
                  <a:ext uri="{0D108BD9-81ED-4DB2-BD59-A6C34878D82A}">
                    <a16:rowId xmlns:a16="http://schemas.microsoft.com/office/drawing/2014/main" val="286213659"/>
                  </a:ext>
                </a:extLst>
              </a:tr>
              <a:tr h="4334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Totals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1,021,250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86,180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1,107,430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23,045,025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24,152,455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13" marR="63313" marT="0" marB="0" anchor="ctr"/>
                </a:tc>
                <a:extLst>
                  <a:ext uri="{0D108BD9-81ED-4DB2-BD59-A6C34878D82A}">
                    <a16:rowId xmlns:a16="http://schemas.microsoft.com/office/drawing/2014/main" val="725456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2223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RDC">
      <a:dk1>
        <a:srgbClr val="B1953A"/>
      </a:dk1>
      <a:lt1>
        <a:srgbClr val="F8F8F8"/>
      </a:lt1>
      <a:dk2>
        <a:srgbClr val="B4B585"/>
      </a:dk2>
      <a:lt2>
        <a:srgbClr val="F1EAD5"/>
      </a:lt2>
      <a:accent1>
        <a:srgbClr val="A57007"/>
      </a:accent1>
      <a:accent2>
        <a:srgbClr val="B4B585"/>
      </a:accent2>
      <a:accent3>
        <a:srgbClr val="CCC893"/>
      </a:accent3>
      <a:accent4>
        <a:srgbClr val="C77851"/>
      </a:accent4>
      <a:accent5>
        <a:srgbClr val="949C6B"/>
      </a:accent5>
      <a:accent6>
        <a:srgbClr val="C77851"/>
      </a:accent6>
      <a:hlink>
        <a:srgbClr val="CC6600"/>
      </a:hlink>
      <a:folHlink>
        <a:srgbClr val="0065A4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345</Words>
  <Application>Microsoft Office PowerPoint</Application>
  <PresentationFormat>Widescreen</PresentationFormat>
  <Paragraphs>136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Adobe Devanagari</vt:lpstr>
      <vt:lpstr>Arial</vt:lpstr>
      <vt:lpstr>Bookman Old Style</vt:lpstr>
      <vt:lpstr>Calibri</vt:lpstr>
      <vt:lpstr>Calibri Light</vt:lpstr>
      <vt:lpstr>Century Gothic</vt:lpstr>
      <vt:lpstr>Rockwell Extra Bold</vt:lpstr>
      <vt:lpstr>Wingdings</vt:lpstr>
      <vt:lpstr>Wood Type</vt:lpstr>
      <vt:lpstr>Office Theme</vt:lpstr>
      <vt:lpstr>PowerPoint Presentation</vt:lpstr>
      <vt:lpstr>Small Cities Development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Funding Sources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Streich</dc:creator>
  <cp:lastModifiedBy>Laura Ostlie</cp:lastModifiedBy>
  <cp:revision>5</cp:revision>
  <dcterms:created xsi:type="dcterms:W3CDTF">2019-10-18T14:44:37Z</dcterms:created>
  <dcterms:modified xsi:type="dcterms:W3CDTF">2019-10-21T18:28:20Z</dcterms:modified>
</cp:coreProperties>
</file>