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61" r:id="rId9"/>
    <p:sldId id="262" r:id="rId10"/>
    <p:sldId id="260" r:id="rId11"/>
    <p:sldId id="263" r:id="rId12"/>
    <p:sldId id="264" r:id="rId13"/>
    <p:sldId id="271"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896FD-AD50-40CD-9D7D-B7DD21637D43}" v="119" dt="2019-10-10T12:06:36.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46"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 Winckler" userId="b3f641ea-7f56-415a-a97d-3f7431361b88" providerId="ADAL" clId="{26D896FD-AD50-40CD-9D7D-B7DD21637D43}"/>
    <pc:docChg chg="undo redo custSel addSld delSld modSld sldOrd">
      <pc:chgData name="Donn Winckler" userId="b3f641ea-7f56-415a-a97d-3f7431361b88" providerId="ADAL" clId="{26D896FD-AD50-40CD-9D7D-B7DD21637D43}" dt="2019-10-10T12:06:10.199" v="1136" actId="6549"/>
      <pc:docMkLst>
        <pc:docMk/>
      </pc:docMkLst>
      <pc:sldChg chg="modSp">
        <pc:chgData name="Donn Winckler" userId="b3f641ea-7f56-415a-a97d-3f7431361b88" providerId="ADAL" clId="{26D896FD-AD50-40CD-9D7D-B7DD21637D43}" dt="2019-10-10T11:58:46.564" v="1112" actId="255"/>
        <pc:sldMkLst>
          <pc:docMk/>
          <pc:sldMk cId="794155451" sldId="256"/>
        </pc:sldMkLst>
        <pc:spChg chg="mod">
          <ac:chgData name="Donn Winckler" userId="b3f641ea-7f56-415a-a97d-3f7431361b88" providerId="ADAL" clId="{26D896FD-AD50-40CD-9D7D-B7DD21637D43}" dt="2019-10-10T11:58:46.564" v="1112" actId="255"/>
          <ac:spMkLst>
            <pc:docMk/>
            <pc:sldMk cId="794155451" sldId="256"/>
            <ac:spMk id="2" creationId="{7E0D9ED0-10DF-480E-B647-1D75BC843E99}"/>
          </ac:spMkLst>
        </pc:spChg>
        <pc:spChg chg="mod">
          <ac:chgData name="Donn Winckler" userId="b3f641ea-7f56-415a-a97d-3f7431361b88" providerId="ADAL" clId="{26D896FD-AD50-40CD-9D7D-B7DD21637D43}" dt="2019-10-10T11:57:45.914" v="1105" actId="1076"/>
          <ac:spMkLst>
            <pc:docMk/>
            <pc:sldMk cId="794155451" sldId="256"/>
            <ac:spMk id="3" creationId="{42265748-81BA-4549-AE35-2FCFD7360B79}"/>
          </ac:spMkLst>
        </pc:spChg>
        <pc:picChg chg="mod">
          <ac:chgData name="Donn Winckler" userId="b3f641ea-7f56-415a-a97d-3f7431361b88" providerId="ADAL" clId="{26D896FD-AD50-40CD-9D7D-B7DD21637D43}" dt="2019-10-08T19:56:56.078" v="21" actId="14100"/>
          <ac:picMkLst>
            <pc:docMk/>
            <pc:sldMk cId="794155451" sldId="256"/>
            <ac:picMk id="5" creationId="{40189D5B-4C52-44A7-B330-30B0219CB729}"/>
          </ac:picMkLst>
        </pc:picChg>
      </pc:sldChg>
      <pc:sldChg chg="addSp delSp modSp add modNotesTx">
        <pc:chgData name="Donn Winckler" userId="b3f641ea-7f56-415a-a97d-3f7431361b88" providerId="ADAL" clId="{26D896FD-AD50-40CD-9D7D-B7DD21637D43}" dt="2019-10-10T11:41:35.049" v="1023" actId="1076"/>
        <pc:sldMkLst>
          <pc:docMk/>
          <pc:sldMk cId="274110155" sldId="257"/>
        </pc:sldMkLst>
        <pc:spChg chg="add del">
          <ac:chgData name="Donn Winckler" userId="b3f641ea-7f56-415a-a97d-3f7431361b88" providerId="ADAL" clId="{26D896FD-AD50-40CD-9D7D-B7DD21637D43}" dt="2019-10-09T11:41:09.718" v="32"/>
          <ac:spMkLst>
            <pc:docMk/>
            <pc:sldMk cId="274110155" sldId="257"/>
            <ac:spMk id="2" creationId="{A4DE6F0E-0A02-49B3-A51A-6845DC39C182}"/>
          </ac:spMkLst>
        </pc:spChg>
        <pc:spChg chg="add mod">
          <ac:chgData name="Donn Winckler" userId="b3f641ea-7f56-415a-a97d-3f7431361b88" providerId="ADAL" clId="{26D896FD-AD50-40CD-9D7D-B7DD21637D43}" dt="2019-10-09T14:19:41.008" v="692" actId="1076"/>
          <ac:spMkLst>
            <pc:docMk/>
            <pc:sldMk cId="274110155" sldId="257"/>
            <ac:spMk id="3" creationId="{32B361EB-E08C-453C-AB22-A82AC21A5A0E}"/>
          </ac:spMkLst>
        </pc:spChg>
        <pc:picChg chg="add mod">
          <ac:chgData name="Donn Winckler" userId="b3f641ea-7f56-415a-a97d-3f7431361b88" providerId="ADAL" clId="{26D896FD-AD50-40CD-9D7D-B7DD21637D43}" dt="2019-10-09T13:01:08.542" v="266" actId="1076"/>
          <ac:picMkLst>
            <pc:docMk/>
            <pc:sldMk cId="274110155" sldId="257"/>
            <ac:picMk id="4" creationId="{08554A23-393E-4AAB-9EE5-F3927DA15717}"/>
          </ac:picMkLst>
        </pc:picChg>
        <pc:picChg chg="add mod">
          <ac:chgData name="Donn Winckler" userId="b3f641ea-7f56-415a-a97d-3f7431361b88" providerId="ADAL" clId="{26D896FD-AD50-40CD-9D7D-B7DD21637D43}" dt="2019-10-10T11:41:35.049" v="1023" actId="1076"/>
          <ac:picMkLst>
            <pc:docMk/>
            <pc:sldMk cId="274110155" sldId="257"/>
            <ac:picMk id="6" creationId="{E19501DC-8D55-4646-8EDD-09864B678DEA}"/>
          </ac:picMkLst>
        </pc:picChg>
      </pc:sldChg>
      <pc:sldChg chg="addSp modSp add">
        <pc:chgData name="Donn Winckler" userId="b3f641ea-7f56-415a-a97d-3f7431361b88" providerId="ADAL" clId="{26D896FD-AD50-40CD-9D7D-B7DD21637D43}" dt="2019-10-10T11:42:48.860" v="1026" actId="20577"/>
        <pc:sldMkLst>
          <pc:docMk/>
          <pc:sldMk cId="1848427249" sldId="258"/>
        </pc:sldMkLst>
        <pc:spChg chg="add mod">
          <ac:chgData name="Donn Winckler" userId="b3f641ea-7f56-415a-a97d-3f7431361b88" providerId="ADAL" clId="{26D896FD-AD50-40CD-9D7D-B7DD21637D43}" dt="2019-10-10T11:42:48.860" v="1026" actId="20577"/>
          <ac:spMkLst>
            <pc:docMk/>
            <pc:sldMk cId="1848427249" sldId="258"/>
            <ac:spMk id="2" creationId="{23163F6D-DAF1-45F1-9CCE-CD4E9C558260}"/>
          </ac:spMkLst>
        </pc:spChg>
        <pc:picChg chg="add mod">
          <ac:chgData name="Donn Winckler" userId="b3f641ea-7f56-415a-a97d-3f7431361b88" providerId="ADAL" clId="{26D896FD-AD50-40CD-9D7D-B7DD21637D43}" dt="2019-10-09T12:58:04.015" v="252" actId="1076"/>
          <ac:picMkLst>
            <pc:docMk/>
            <pc:sldMk cId="1848427249" sldId="258"/>
            <ac:picMk id="3" creationId="{9E4822CA-D4CD-40BD-8DA9-5A0D12AD016E}"/>
          </ac:picMkLst>
        </pc:picChg>
      </pc:sldChg>
      <pc:sldChg chg="addSp modSp add">
        <pc:chgData name="Donn Winckler" userId="b3f641ea-7f56-415a-a97d-3f7431361b88" providerId="ADAL" clId="{26D896FD-AD50-40CD-9D7D-B7DD21637D43}" dt="2019-10-09T14:35:26.291" v="816" actId="113"/>
        <pc:sldMkLst>
          <pc:docMk/>
          <pc:sldMk cId="2343764117" sldId="259"/>
        </pc:sldMkLst>
        <pc:spChg chg="add mod">
          <ac:chgData name="Donn Winckler" userId="b3f641ea-7f56-415a-a97d-3f7431361b88" providerId="ADAL" clId="{26D896FD-AD50-40CD-9D7D-B7DD21637D43}" dt="2019-10-09T14:35:26.291" v="816" actId="113"/>
          <ac:spMkLst>
            <pc:docMk/>
            <pc:sldMk cId="2343764117" sldId="259"/>
            <ac:spMk id="2" creationId="{55F18C2D-433A-45D6-B5D4-83825F7201C5}"/>
          </ac:spMkLst>
        </pc:spChg>
        <pc:spChg chg="add mod">
          <ac:chgData name="Donn Winckler" userId="b3f641ea-7f56-415a-a97d-3f7431361b88" providerId="ADAL" clId="{26D896FD-AD50-40CD-9D7D-B7DD21637D43}" dt="2019-10-09T14:20:15.315" v="694" actId="207"/>
          <ac:spMkLst>
            <pc:docMk/>
            <pc:sldMk cId="2343764117" sldId="259"/>
            <ac:spMk id="3" creationId="{ECECDADB-F9EB-44CD-8C1F-DB564495F9B4}"/>
          </ac:spMkLst>
        </pc:spChg>
        <pc:picChg chg="add mod">
          <ac:chgData name="Donn Winckler" userId="b3f641ea-7f56-415a-a97d-3f7431361b88" providerId="ADAL" clId="{26D896FD-AD50-40CD-9D7D-B7DD21637D43}" dt="2019-10-09T12:58:17.423" v="255" actId="1076"/>
          <ac:picMkLst>
            <pc:docMk/>
            <pc:sldMk cId="2343764117" sldId="259"/>
            <ac:picMk id="4" creationId="{A8417F56-5D31-4700-9C77-F91722B616E0}"/>
          </ac:picMkLst>
        </pc:picChg>
      </pc:sldChg>
      <pc:sldChg chg="addSp delSp modSp add ord">
        <pc:chgData name="Donn Winckler" userId="b3f641ea-7f56-415a-a97d-3f7431361b88" providerId="ADAL" clId="{26D896FD-AD50-40CD-9D7D-B7DD21637D43}" dt="2019-10-09T13:04:48.820" v="278"/>
        <pc:sldMkLst>
          <pc:docMk/>
          <pc:sldMk cId="3393125047" sldId="260"/>
        </pc:sldMkLst>
        <pc:spChg chg="add mod">
          <ac:chgData name="Donn Winckler" userId="b3f641ea-7f56-415a-a97d-3f7431361b88" providerId="ADAL" clId="{26D896FD-AD50-40CD-9D7D-B7DD21637D43}" dt="2019-10-09T12:54:59.620" v="242" actId="207"/>
          <ac:spMkLst>
            <pc:docMk/>
            <pc:sldMk cId="3393125047" sldId="260"/>
            <ac:spMk id="2" creationId="{2A8ADC88-4E77-45A4-9562-E1DF413AE872}"/>
          </ac:spMkLst>
        </pc:spChg>
        <pc:spChg chg="add del">
          <ac:chgData name="Donn Winckler" userId="b3f641ea-7f56-415a-a97d-3f7431361b88" providerId="ADAL" clId="{26D896FD-AD50-40CD-9D7D-B7DD21637D43}" dt="2019-10-09T12:50:13.546" v="132"/>
          <ac:spMkLst>
            <pc:docMk/>
            <pc:sldMk cId="3393125047" sldId="260"/>
            <ac:spMk id="3" creationId="{40C7E0A1-7749-48E1-A2A6-613827D14A2C}"/>
          </ac:spMkLst>
        </pc:spChg>
        <pc:spChg chg="add del">
          <ac:chgData name="Donn Winckler" userId="b3f641ea-7f56-415a-a97d-3f7431361b88" providerId="ADAL" clId="{26D896FD-AD50-40CD-9D7D-B7DD21637D43}" dt="2019-10-09T12:50:13.546" v="132"/>
          <ac:spMkLst>
            <pc:docMk/>
            <pc:sldMk cId="3393125047" sldId="260"/>
            <ac:spMk id="5" creationId="{513FA26A-0FC9-491C-9817-B58AEB3F7D54}"/>
          </ac:spMkLst>
        </pc:spChg>
        <pc:spChg chg="add mod">
          <ac:chgData name="Donn Winckler" userId="b3f641ea-7f56-415a-a97d-3f7431361b88" providerId="ADAL" clId="{26D896FD-AD50-40CD-9D7D-B7DD21637D43}" dt="2019-10-09T13:00:36.910" v="265" actId="207"/>
          <ac:spMkLst>
            <pc:docMk/>
            <pc:sldMk cId="3393125047" sldId="260"/>
            <ac:spMk id="6" creationId="{2CAB624F-F07E-428B-B169-70F854C2E4C2}"/>
          </ac:spMkLst>
        </pc:spChg>
        <pc:spChg chg="add del mod">
          <ac:chgData name="Donn Winckler" userId="b3f641ea-7f56-415a-a97d-3f7431361b88" providerId="ADAL" clId="{26D896FD-AD50-40CD-9D7D-B7DD21637D43}" dt="2019-10-09T12:50:45.270" v="135" actId="478"/>
          <ac:spMkLst>
            <pc:docMk/>
            <pc:sldMk cId="3393125047" sldId="260"/>
            <ac:spMk id="8" creationId="{8161C9FF-D19B-4347-B3B3-01B438FE66A2}"/>
          </ac:spMkLst>
        </pc:spChg>
        <pc:picChg chg="add mod">
          <ac:chgData name="Donn Winckler" userId="b3f641ea-7f56-415a-a97d-3f7431361b88" providerId="ADAL" clId="{26D896FD-AD50-40CD-9D7D-B7DD21637D43}" dt="2019-10-09T12:58:52.464" v="260" actId="1076"/>
          <ac:picMkLst>
            <pc:docMk/>
            <pc:sldMk cId="3393125047" sldId="260"/>
            <ac:picMk id="11" creationId="{3F8B5986-AA14-427C-9B98-FB66496FDA3B}"/>
          </ac:picMkLst>
        </pc:picChg>
        <pc:cxnChg chg="add del">
          <ac:chgData name="Donn Winckler" userId="b3f641ea-7f56-415a-a97d-3f7431361b88" providerId="ADAL" clId="{26D896FD-AD50-40CD-9D7D-B7DD21637D43}" dt="2019-10-09T12:50:13.546" v="132"/>
          <ac:cxnSpMkLst>
            <pc:docMk/>
            <pc:sldMk cId="3393125047" sldId="260"/>
            <ac:cxnSpMk id="4" creationId="{C7CD09BF-49E9-434B-91C7-92ED17BADC3F}"/>
          </ac:cxnSpMkLst>
        </pc:cxnChg>
        <pc:cxnChg chg="add del mod">
          <ac:chgData name="Donn Winckler" userId="b3f641ea-7f56-415a-a97d-3f7431361b88" providerId="ADAL" clId="{26D896FD-AD50-40CD-9D7D-B7DD21637D43}" dt="2019-10-09T12:56:35.962" v="249" actId="478"/>
          <ac:cxnSpMkLst>
            <pc:docMk/>
            <pc:sldMk cId="3393125047" sldId="260"/>
            <ac:cxnSpMk id="7" creationId="{5F13C90E-BC0F-4203-A499-D350E38110E5}"/>
          </ac:cxnSpMkLst>
        </pc:cxnChg>
        <pc:cxnChg chg="add mod">
          <ac:chgData name="Donn Winckler" userId="b3f641ea-7f56-415a-a97d-3f7431361b88" providerId="ADAL" clId="{26D896FD-AD50-40CD-9D7D-B7DD21637D43}" dt="2019-10-09T13:00:06.014" v="264" actId="208"/>
          <ac:cxnSpMkLst>
            <pc:docMk/>
            <pc:sldMk cId="3393125047" sldId="260"/>
            <ac:cxnSpMk id="10" creationId="{5D9D2F42-DF39-4E5B-AF6F-5564DEC4E137}"/>
          </ac:cxnSpMkLst>
        </pc:cxnChg>
      </pc:sldChg>
      <pc:sldChg chg="addSp modSp add">
        <pc:chgData name="Donn Winckler" userId="b3f641ea-7f56-415a-a97d-3f7431361b88" providerId="ADAL" clId="{26D896FD-AD50-40CD-9D7D-B7DD21637D43}" dt="2019-10-09T14:36:56.661" v="819" actId="255"/>
        <pc:sldMkLst>
          <pc:docMk/>
          <pc:sldMk cId="3877445971" sldId="261"/>
        </pc:sldMkLst>
        <pc:spChg chg="add mod">
          <ac:chgData name="Donn Winckler" userId="b3f641ea-7f56-415a-a97d-3f7431361b88" providerId="ADAL" clId="{26D896FD-AD50-40CD-9D7D-B7DD21637D43}" dt="2019-10-09T14:36:56.661" v="819" actId="255"/>
          <ac:spMkLst>
            <pc:docMk/>
            <pc:sldMk cId="3877445971" sldId="261"/>
            <ac:spMk id="3" creationId="{5E6BB1C0-8BCB-4FF2-BA82-FBF5AFDDEE5E}"/>
          </ac:spMkLst>
        </pc:spChg>
        <pc:picChg chg="add mod">
          <ac:chgData name="Donn Winckler" userId="b3f641ea-7f56-415a-a97d-3f7431361b88" providerId="ADAL" clId="{26D896FD-AD50-40CD-9D7D-B7DD21637D43}" dt="2019-10-09T12:58:42.961" v="259" actId="1076"/>
          <ac:picMkLst>
            <pc:docMk/>
            <pc:sldMk cId="3877445971" sldId="261"/>
            <ac:picMk id="2" creationId="{A6AC7631-E786-4087-84AD-10AF7FD9C828}"/>
          </ac:picMkLst>
        </pc:picChg>
      </pc:sldChg>
      <pc:sldChg chg="addSp modSp add">
        <pc:chgData name="Donn Winckler" userId="b3f641ea-7f56-415a-a97d-3f7431361b88" providerId="ADAL" clId="{26D896FD-AD50-40CD-9D7D-B7DD21637D43}" dt="2019-10-10T12:06:10.199" v="1136" actId="6549"/>
        <pc:sldMkLst>
          <pc:docMk/>
          <pc:sldMk cId="3097952413" sldId="262"/>
        </pc:sldMkLst>
        <pc:spChg chg="add mod">
          <ac:chgData name="Donn Winckler" userId="b3f641ea-7f56-415a-a97d-3f7431361b88" providerId="ADAL" clId="{26D896FD-AD50-40CD-9D7D-B7DD21637D43}" dt="2019-10-09T14:24:19.549" v="724" actId="255"/>
          <ac:spMkLst>
            <pc:docMk/>
            <pc:sldMk cId="3097952413" sldId="262"/>
            <ac:spMk id="2" creationId="{94D34401-7369-402D-BDB2-C74C221B73A9}"/>
          </ac:spMkLst>
        </pc:spChg>
        <pc:spChg chg="add mod">
          <ac:chgData name="Donn Winckler" userId="b3f641ea-7f56-415a-a97d-3f7431361b88" providerId="ADAL" clId="{26D896FD-AD50-40CD-9D7D-B7DD21637D43}" dt="2019-10-10T12:06:10.199" v="1136" actId="6549"/>
          <ac:spMkLst>
            <pc:docMk/>
            <pc:sldMk cId="3097952413" sldId="262"/>
            <ac:spMk id="3" creationId="{6F163206-B26F-40CA-BA0C-EC9654197688}"/>
          </ac:spMkLst>
        </pc:spChg>
        <pc:picChg chg="add">
          <ac:chgData name="Donn Winckler" userId="b3f641ea-7f56-415a-a97d-3f7431361b88" providerId="ADAL" clId="{26D896FD-AD50-40CD-9D7D-B7DD21637D43}" dt="2019-10-09T13:08:08.154" v="290"/>
          <ac:picMkLst>
            <pc:docMk/>
            <pc:sldMk cId="3097952413" sldId="262"/>
            <ac:picMk id="4" creationId="{73099FFA-C7EC-4EDD-8300-B64E9F57DDBC}"/>
          </ac:picMkLst>
        </pc:picChg>
      </pc:sldChg>
      <pc:sldChg chg="addSp modSp add">
        <pc:chgData name="Donn Winckler" userId="b3f641ea-7f56-415a-a97d-3f7431361b88" providerId="ADAL" clId="{26D896FD-AD50-40CD-9D7D-B7DD21637D43}" dt="2019-10-09T13:11:06.712" v="298"/>
        <pc:sldMkLst>
          <pc:docMk/>
          <pc:sldMk cId="1696922623" sldId="263"/>
        </pc:sldMkLst>
        <pc:spChg chg="add mod">
          <ac:chgData name="Donn Winckler" userId="b3f641ea-7f56-415a-a97d-3f7431361b88" providerId="ADAL" clId="{26D896FD-AD50-40CD-9D7D-B7DD21637D43}" dt="2019-10-09T13:10:06.584" v="297" actId="207"/>
          <ac:spMkLst>
            <pc:docMk/>
            <pc:sldMk cId="1696922623" sldId="263"/>
            <ac:spMk id="2" creationId="{A1A291EA-BA70-44CD-AF5E-D5880374928F}"/>
          </ac:spMkLst>
        </pc:spChg>
        <pc:picChg chg="add">
          <ac:chgData name="Donn Winckler" userId="b3f641ea-7f56-415a-a97d-3f7431361b88" providerId="ADAL" clId="{26D896FD-AD50-40CD-9D7D-B7DD21637D43}" dt="2019-10-09T13:11:06.712" v="298"/>
          <ac:picMkLst>
            <pc:docMk/>
            <pc:sldMk cId="1696922623" sldId="263"/>
            <ac:picMk id="3" creationId="{ABE5B48A-7025-41ED-8A20-12CEDBE9A780}"/>
          </ac:picMkLst>
        </pc:picChg>
      </pc:sldChg>
      <pc:sldChg chg="addSp modSp add">
        <pc:chgData name="Donn Winckler" userId="b3f641ea-7f56-415a-a97d-3f7431361b88" providerId="ADAL" clId="{26D896FD-AD50-40CD-9D7D-B7DD21637D43}" dt="2019-10-09T13:14:56.648" v="317" actId="113"/>
        <pc:sldMkLst>
          <pc:docMk/>
          <pc:sldMk cId="1168329586" sldId="264"/>
        </pc:sldMkLst>
        <pc:spChg chg="add mod">
          <ac:chgData name="Donn Winckler" userId="b3f641ea-7f56-415a-a97d-3f7431361b88" providerId="ADAL" clId="{26D896FD-AD50-40CD-9D7D-B7DD21637D43}" dt="2019-10-09T13:13:31.072" v="309" actId="1076"/>
          <ac:spMkLst>
            <pc:docMk/>
            <pc:sldMk cId="1168329586" sldId="264"/>
            <ac:spMk id="2" creationId="{5CF08949-8CED-458D-B328-9D60299C654F}"/>
          </ac:spMkLst>
        </pc:spChg>
        <pc:spChg chg="add mod">
          <ac:chgData name="Donn Winckler" userId="b3f641ea-7f56-415a-a97d-3f7431361b88" providerId="ADAL" clId="{26D896FD-AD50-40CD-9D7D-B7DD21637D43}" dt="2019-10-09T13:14:56.648" v="317" actId="113"/>
          <ac:spMkLst>
            <pc:docMk/>
            <pc:sldMk cId="1168329586" sldId="264"/>
            <ac:spMk id="3" creationId="{BF98F80A-A7A7-4086-A7C9-9BF1492C8486}"/>
          </ac:spMkLst>
        </pc:spChg>
        <pc:picChg chg="add">
          <ac:chgData name="Donn Winckler" userId="b3f641ea-7f56-415a-a97d-3f7431361b88" providerId="ADAL" clId="{26D896FD-AD50-40CD-9D7D-B7DD21637D43}" dt="2019-10-09T13:14:32.418" v="316"/>
          <ac:picMkLst>
            <pc:docMk/>
            <pc:sldMk cId="1168329586" sldId="264"/>
            <ac:picMk id="4" creationId="{957DF84B-E28C-4BF0-9512-AE0E043D9D34}"/>
          </ac:picMkLst>
        </pc:picChg>
      </pc:sldChg>
      <pc:sldChg chg="addSp modSp add">
        <pc:chgData name="Donn Winckler" userId="b3f641ea-7f56-415a-a97d-3f7431361b88" providerId="ADAL" clId="{26D896FD-AD50-40CD-9D7D-B7DD21637D43}" dt="2019-10-09T14:26:02.839" v="728" actId="255"/>
        <pc:sldMkLst>
          <pc:docMk/>
          <pc:sldMk cId="3440169408" sldId="265"/>
        </pc:sldMkLst>
        <pc:spChg chg="add mod">
          <ac:chgData name="Donn Winckler" userId="b3f641ea-7f56-415a-a97d-3f7431361b88" providerId="ADAL" clId="{26D896FD-AD50-40CD-9D7D-B7DD21637D43}" dt="2019-10-09T14:26:02.839" v="728" actId="255"/>
          <ac:spMkLst>
            <pc:docMk/>
            <pc:sldMk cId="3440169408" sldId="265"/>
            <ac:spMk id="2" creationId="{2F0C4571-5F98-48F0-9DC7-253949F9A39E}"/>
          </ac:spMkLst>
        </pc:spChg>
        <pc:picChg chg="add">
          <ac:chgData name="Donn Winckler" userId="b3f641ea-7f56-415a-a97d-3f7431361b88" providerId="ADAL" clId="{26D896FD-AD50-40CD-9D7D-B7DD21637D43}" dt="2019-10-09T13:29:02.929" v="375"/>
          <ac:picMkLst>
            <pc:docMk/>
            <pc:sldMk cId="3440169408" sldId="265"/>
            <ac:picMk id="3" creationId="{2A199530-1A99-47E6-BA35-D0AC71448A95}"/>
          </ac:picMkLst>
        </pc:picChg>
      </pc:sldChg>
      <pc:sldChg chg="addSp modSp add">
        <pc:chgData name="Donn Winckler" userId="b3f641ea-7f56-415a-a97d-3f7431361b88" providerId="ADAL" clId="{26D896FD-AD50-40CD-9D7D-B7DD21637D43}" dt="2019-10-09T13:31:31.386" v="386" actId="1076"/>
        <pc:sldMkLst>
          <pc:docMk/>
          <pc:sldMk cId="3151596256" sldId="266"/>
        </pc:sldMkLst>
        <pc:spChg chg="add mod">
          <ac:chgData name="Donn Winckler" userId="b3f641ea-7f56-415a-a97d-3f7431361b88" providerId="ADAL" clId="{26D896FD-AD50-40CD-9D7D-B7DD21637D43}" dt="2019-10-09T13:31:22.838" v="384" actId="1076"/>
          <ac:spMkLst>
            <pc:docMk/>
            <pc:sldMk cId="3151596256" sldId="266"/>
            <ac:spMk id="2" creationId="{BA9A8387-7CEE-4DFB-BAFF-7753CACBF4CE}"/>
          </ac:spMkLst>
        </pc:spChg>
        <pc:spChg chg="add mod">
          <ac:chgData name="Donn Winckler" userId="b3f641ea-7f56-415a-a97d-3f7431361b88" providerId="ADAL" clId="{26D896FD-AD50-40CD-9D7D-B7DD21637D43}" dt="2019-10-09T13:31:28.177" v="385" actId="1076"/>
          <ac:spMkLst>
            <pc:docMk/>
            <pc:sldMk cId="3151596256" sldId="266"/>
            <ac:spMk id="3" creationId="{B301D132-9C02-4931-982A-720B7E169190}"/>
          </ac:spMkLst>
        </pc:spChg>
        <pc:picChg chg="add mod">
          <ac:chgData name="Donn Winckler" userId="b3f641ea-7f56-415a-a97d-3f7431361b88" providerId="ADAL" clId="{26D896FD-AD50-40CD-9D7D-B7DD21637D43}" dt="2019-10-09T13:31:31.386" v="386" actId="1076"/>
          <ac:picMkLst>
            <pc:docMk/>
            <pc:sldMk cId="3151596256" sldId="266"/>
            <ac:picMk id="4" creationId="{D019D36A-4B08-4D52-8632-6E53D66C6F2E}"/>
          </ac:picMkLst>
        </pc:picChg>
      </pc:sldChg>
      <pc:sldChg chg="addSp modSp add">
        <pc:chgData name="Donn Winckler" userId="b3f641ea-7f56-415a-a97d-3f7431361b88" providerId="ADAL" clId="{26D896FD-AD50-40CD-9D7D-B7DD21637D43}" dt="2019-10-09T14:26:19.712" v="729" actId="20577"/>
        <pc:sldMkLst>
          <pc:docMk/>
          <pc:sldMk cId="266108774" sldId="267"/>
        </pc:sldMkLst>
        <pc:spChg chg="add mod">
          <ac:chgData name="Donn Winckler" userId="b3f641ea-7f56-415a-a97d-3f7431361b88" providerId="ADAL" clId="{26D896FD-AD50-40CD-9D7D-B7DD21637D43}" dt="2019-10-09T13:32:00.562" v="388" actId="1076"/>
          <ac:spMkLst>
            <pc:docMk/>
            <pc:sldMk cId="266108774" sldId="267"/>
            <ac:spMk id="2" creationId="{F67588F6-0233-4439-9067-9E4C17C0F223}"/>
          </ac:spMkLst>
        </pc:spChg>
        <pc:spChg chg="add mod">
          <ac:chgData name="Donn Winckler" userId="b3f641ea-7f56-415a-a97d-3f7431361b88" providerId="ADAL" clId="{26D896FD-AD50-40CD-9D7D-B7DD21637D43}" dt="2019-10-09T14:26:19.712" v="729" actId="20577"/>
          <ac:spMkLst>
            <pc:docMk/>
            <pc:sldMk cId="266108774" sldId="267"/>
            <ac:spMk id="3" creationId="{EFAB7719-E448-469E-887F-9A720FB23380}"/>
          </ac:spMkLst>
        </pc:spChg>
        <pc:picChg chg="add">
          <ac:chgData name="Donn Winckler" userId="b3f641ea-7f56-415a-a97d-3f7431361b88" providerId="ADAL" clId="{26D896FD-AD50-40CD-9D7D-B7DD21637D43}" dt="2019-10-09T13:33:13.133" v="393"/>
          <ac:picMkLst>
            <pc:docMk/>
            <pc:sldMk cId="266108774" sldId="267"/>
            <ac:picMk id="4" creationId="{910BBD01-B3F6-4682-9141-B8925F66FD3D}"/>
          </ac:picMkLst>
        </pc:picChg>
      </pc:sldChg>
      <pc:sldChg chg="addSp modSp add modNotesTx">
        <pc:chgData name="Donn Winckler" userId="b3f641ea-7f56-415a-a97d-3f7431361b88" providerId="ADAL" clId="{26D896FD-AD50-40CD-9D7D-B7DD21637D43}" dt="2019-10-10T11:46:18.688" v="1051" actId="20577"/>
        <pc:sldMkLst>
          <pc:docMk/>
          <pc:sldMk cId="660242662" sldId="268"/>
        </pc:sldMkLst>
        <pc:spChg chg="add mod">
          <ac:chgData name="Donn Winckler" userId="b3f641ea-7f56-415a-a97d-3f7431361b88" providerId="ADAL" clId="{26D896FD-AD50-40CD-9D7D-B7DD21637D43}" dt="2019-10-09T13:38:51.416" v="413" actId="1076"/>
          <ac:spMkLst>
            <pc:docMk/>
            <pc:sldMk cId="660242662" sldId="268"/>
            <ac:spMk id="2" creationId="{AD969927-2294-43B0-93FF-CA5F59BC1984}"/>
          </ac:spMkLst>
        </pc:spChg>
        <pc:spChg chg="add mod">
          <ac:chgData name="Donn Winckler" userId="b3f641ea-7f56-415a-a97d-3f7431361b88" providerId="ADAL" clId="{26D896FD-AD50-40CD-9D7D-B7DD21637D43}" dt="2019-10-10T11:46:18.688" v="1051" actId="20577"/>
          <ac:spMkLst>
            <pc:docMk/>
            <pc:sldMk cId="660242662" sldId="268"/>
            <ac:spMk id="3" creationId="{402E1BFD-7101-4370-A672-465EB764B0C5}"/>
          </ac:spMkLst>
        </pc:spChg>
        <pc:spChg chg="add mod">
          <ac:chgData name="Donn Winckler" userId="b3f641ea-7f56-415a-a97d-3f7431361b88" providerId="ADAL" clId="{26D896FD-AD50-40CD-9D7D-B7DD21637D43}" dt="2019-10-09T13:39:23.120" v="418" actId="1076"/>
          <ac:spMkLst>
            <pc:docMk/>
            <pc:sldMk cId="660242662" sldId="268"/>
            <ac:spMk id="4" creationId="{385B607C-DFAD-488D-9504-75B0CAB862ED}"/>
          </ac:spMkLst>
        </pc:spChg>
        <pc:picChg chg="add mod">
          <ac:chgData name="Donn Winckler" userId="b3f641ea-7f56-415a-a97d-3f7431361b88" providerId="ADAL" clId="{26D896FD-AD50-40CD-9D7D-B7DD21637D43}" dt="2019-10-09T13:39:29.526" v="419" actId="1076"/>
          <ac:picMkLst>
            <pc:docMk/>
            <pc:sldMk cId="660242662" sldId="268"/>
            <ac:picMk id="5" creationId="{63065F28-75DB-4AD4-B33A-6D1D6A019768}"/>
          </ac:picMkLst>
        </pc:picChg>
      </pc:sldChg>
      <pc:sldChg chg="addSp modSp add">
        <pc:chgData name="Donn Winckler" userId="b3f641ea-7f56-415a-a97d-3f7431361b88" providerId="ADAL" clId="{26D896FD-AD50-40CD-9D7D-B7DD21637D43}" dt="2019-10-10T11:48:09.232" v="1059" actId="255"/>
        <pc:sldMkLst>
          <pc:docMk/>
          <pc:sldMk cId="1754789675" sldId="269"/>
        </pc:sldMkLst>
        <pc:spChg chg="add mod">
          <ac:chgData name="Donn Winckler" userId="b3f641ea-7f56-415a-a97d-3f7431361b88" providerId="ADAL" clId="{26D896FD-AD50-40CD-9D7D-B7DD21637D43}" dt="2019-10-09T13:42:00.905" v="524" actId="255"/>
          <ac:spMkLst>
            <pc:docMk/>
            <pc:sldMk cId="1754789675" sldId="269"/>
            <ac:spMk id="2" creationId="{065583B9-64FF-4285-AC74-7D448297C11A}"/>
          </ac:spMkLst>
        </pc:spChg>
        <pc:spChg chg="add mod">
          <ac:chgData name="Donn Winckler" userId="b3f641ea-7f56-415a-a97d-3f7431361b88" providerId="ADAL" clId="{26D896FD-AD50-40CD-9D7D-B7DD21637D43}" dt="2019-10-10T11:48:09.232" v="1059" actId="255"/>
          <ac:spMkLst>
            <pc:docMk/>
            <pc:sldMk cId="1754789675" sldId="269"/>
            <ac:spMk id="3" creationId="{F39C9DC8-CF9A-40E7-B1D8-A6FE0AD97950}"/>
          </ac:spMkLst>
        </pc:spChg>
        <pc:picChg chg="add">
          <ac:chgData name="Donn Winckler" userId="b3f641ea-7f56-415a-a97d-3f7431361b88" providerId="ADAL" clId="{26D896FD-AD50-40CD-9D7D-B7DD21637D43}" dt="2019-10-09T13:43:26.512" v="530"/>
          <ac:picMkLst>
            <pc:docMk/>
            <pc:sldMk cId="1754789675" sldId="269"/>
            <ac:picMk id="4" creationId="{01273077-2FB0-48CB-A5D4-1D1B151D5492}"/>
          </ac:picMkLst>
        </pc:picChg>
      </pc:sldChg>
      <pc:sldChg chg="addSp delSp modSp add modNotesTx">
        <pc:chgData name="Donn Winckler" userId="b3f641ea-7f56-415a-a97d-3f7431361b88" providerId="ADAL" clId="{26D896FD-AD50-40CD-9D7D-B7DD21637D43}" dt="2019-10-10T11:48:47.910" v="1062" actId="255"/>
        <pc:sldMkLst>
          <pc:docMk/>
          <pc:sldMk cId="1626256325" sldId="270"/>
        </pc:sldMkLst>
        <pc:spChg chg="add mod">
          <ac:chgData name="Donn Winckler" userId="b3f641ea-7f56-415a-a97d-3f7431361b88" providerId="ADAL" clId="{26D896FD-AD50-40CD-9D7D-B7DD21637D43}" dt="2019-10-10T11:47:03.813" v="1052" actId="1076"/>
          <ac:spMkLst>
            <pc:docMk/>
            <pc:sldMk cId="1626256325" sldId="270"/>
            <ac:spMk id="2" creationId="{0A98F161-57BA-4C64-8E67-F7C43571ED09}"/>
          </ac:spMkLst>
        </pc:spChg>
        <pc:spChg chg="add del mod">
          <ac:chgData name="Donn Winckler" userId="b3f641ea-7f56-415a-a97d-3f7431361b88" providerId="ADAL" clId="{26D896FD-AD50-40CD-9D7D-B7DD21637D43}" dt="2019-10-10T11:37:16.509" v="831" actId="767"/>
          <ac:spMkLst>
            <pc:docMk/>
            <pc:sldMk cId="1626256325" sldId="270"/>
            <ac:spMk id="3" creationId="{26985AE0-8D3C-4D38-A920-7D880ABF398A}"/>
          </ac:spMkLst>
        </pc:spChg>
        <pc:spChg chg="add del mod">
          <ac:chgData name="Donn Winckler" userId="b3f641ea-7f56-415a-a97d-3f7431361b88" providerId="ADAL" clId="{26D896FD-AD50-40CD-9D7D-B7DD21637D43}" dt="2019-10-09T13:51:28.445" v="593"/>
          <ac:spMkLst>
            <pc:docMk/>
            <pc:sldMk cId="1626256325" sldId="270"/>
            <ac:spMk id="3" creationId="{324DA3C3-2B23-468F-9821-E603990721F5}"/>
          </ac:spMkLst>
        </pc:spChg>
        <pc:spChg chg="add mod">
          <ac:chgData name="Donn Winckler" userId="b3f641ea-7f56-415a-a97d-3f7431361b88" providerId="ADAL" clId="{26D896FD-AD50-40CD-9D7D-B7DD21637D43}" dt="2019-10-10T11:48:47.910" v="1062" actId="255"/>
          <ac:spMkLst>
            <pc:docMk/>
            <pc:sldMk cId="1626256325" sldId="270"/>
            <ac:spMk id="5" creationId="{4853CBD1-A87A-4778-9BF5-396514E65BBA}"/>
          </ac:spMkLst>
        </pc:spChg>
        <pc:picChg chg="add">
          <ac:chgData name="Donn Winckler" userId="b3f641ea-7f56-415a-a97d-3f7431361b88" providerId="ADAL" clId="{26D896FD-AD50-40CD-9D7D-B7DD21637D43}" dt="2019-10-09T13:45:35.384" v="540"/>
          <ac:picMkLst>
            <pc:docMk/>
            <pc:sldMk cId="1626256325" sldId="270"/>
            <ac:picMk id="4" creationId="{ABCBB490-9688-4680-84D3-CA7F4E9BEF1E}"/>
          </ac:picMkLst>
        </pc:picChg>
      </pc:sldChg>
      <pc:sldChg chg="addSp add del">
        <pc:chgData name="Donn Winckler" userId="b3f641ea-7f56-415a-a97d-3f7431361b88" providerId="ADAL" clId="{26D896FD-AD50-40CD-9D7D-B7DD21637D43}" dt="2019-10-09T13:48:24.431" v="542" actId="2696"/>
        <pc:sldMkLst>
          <pc:docMk/>
          <pc:sldMk cId="946870136" sldId="271"/>
        </pc:sldMkLst>
        <pc:picChg chg="add">
          <ac:chgData name="Donn Winckler" userId="b3f641ea-7f56-415a-a97d-3f7431361b88" providerId="ADAL" clId="{26D896FD-AD50-40CD-9D7D-B7DD21637D43}" dt="2019-10-09T13:45:39.433" v="541"/>
          <ac:picMkLst>
            <pc:docMk/>
            <pc:sldMk cId="946870136" sldId="271"/>
            <ac:picMk id="2" creationId="{8DE74BC8-4C51-4D17-AC0A-A16CDEFB4726}"/>
          </ac:picMkLst>
        </pc:picChg>
      </pc:sldChg>
      <pc:sldChg chg="addSp delSp modSp add">
        <pc:chgData name="Donn Winckler" userId="b3f641ea-7f56-415a-a97d-3f7431361b88" providerId="ADAL" clId="{26D896FD-AD50-40CD-9D7D-B7DD21637D43}" dt="2019-10-09T14:17:25.785" v="688" actId="207"/>
        <pc:sldMkLst>
          <pc:docMk/>
          <pc:sldMk cId="3564509024" sldId="271"/>
        </pc:sldMkLst>
        <pc:spChg chg="add mod">
          <ac:chgData name="Donn Winckler" userId="b3f641ea-7f56-415a-a97d-3f7431361b88" providerId="ADAL" clId="{26D896FD-AD50-40CD-9D7D-B7DD21637D43}" dt="2019-10-09T14:17:25.785" v="688" actId="207"/>
          <ac:spMkLst>
            <pc:docMk/>
            <pc:sldMk cId="3564509024" sldId="271"/>
            <ac:spMk id="2" creationId="{BF06E6A2-9F17-4D23-810B-40A6889E71B3}"/>
          </ac:spMkLst>
        </pc:spChg>
        <pc:picChg chg="add mod">
          <ac:chgData name="Donn Winckler" userId="b3f641ea-7f56-415a-a97d-3f7431361b88" providerId="ADAL" clId="{26D896FD-AD50-40CD-9D7D-B7DD21637D43}" dt="2019-10-09T14:16:21.688" v="683" actId="14100"/>
          <ac:picMkLst>
            <pc:docMk/>
            <pc:sldMk cId="3564509024" sldId="271"/>
            <ac:picMk id="4" creationId="{3D665A10-91BE-4C79-9ADF-327B572D9269}"/>
          </ac:picMkLst>
        </pc:picChg>
        <pc:picChg chg="add mod modCrop">
          <ac:chgData name="Donn Winckler" userId="b3f641ea-7f56-415a-a97d-3f7431361b88" providerId="ADAL" clId="{26D896FD-AD50-40CD-9D7D-B7DD21637D43}" dt="2019-10-09T14:16:24.637" v="684" actId="1076"/>
          <ac:picMkLst>
            <pc:docMk/>
            <pc:sldMk cId="3564509024" sldId="271"/>
            <ac:picMk id="6" creationId="{5A57A47C-1FDE-44D0-876E-EE55A441DFCE}"/>
          </ac:picMkLst>
        </pc:picChg>
        <pc:picChg chg="add del mod">
          <ac:chgData name="Donn Winckler" userId="b3f641ea-7f56-415a-a97d-3f7431361b88" providerId="ADAL" clId="{26D896FD-AD50-40CD-9D7D-B7DD21637D43}" dt="2019-10-09T14:16:04.905" v="678" actId="478"/>
          <ac:picMkLst>
            <pc:docMk/>
            <pc:sldMk cId="3564509024" sldId="271"/>
            <ac:picMk id="8" creationId="{6C095726-F251-4F02-AD28-297218656833}"/>
          </ac:picMkLst>
        </pc:picChg>
        <pc:picChg chg="add mod">
          <ac:chgData name="Donn Winckler" userId="b3f641ea-7f56-415a-a97d-3f7431361b88" providerId="ADAL" clId="{26D896FD-AD50-40CD-9D7D-B7DD21637D43}" dt="2019-10-09T14:16:17.453" v="682" actId="14100"/>
          <ac:picMkLst>
            <pc:docMk/>
            <pc:sldMk cId="3564509024" sldId="271"/>
            <ac:picMk id="10" creationId="{A78040BD-9D8B-4CF5-85B2-A8FDB1CACC85}"/>
          </ac:picMkLst>
        </pc:picChg>
        <pc:picChg chg="add mod">
          <ac:chgData name="Donn Winckler" userId="b3f641ea-7f56-415a-a97d-3f7431361b88" providerId="ADAL" clId="{26D896FD-AD50-40CD-9D7D-B7DD21637D43}" dt="2019-10-09T14:15:44.745" v="675" actId="1076"/>
          <ac:picMkLst>
            <pc:docMk/>
            <pc:sldMk cId="3564509024" sldId="271"/>
            <ac:picMk id="11" creationId="{BA466BCB-580B-47F9-BE1C-8B7B750192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0FFD6-845E-4A51-B84D-8E07B8AA7C98}" type="datetimeFigureOut">
              <a:rPr lang="en-US" smtClean="0"/>
              <a:t>10/10/2019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7190C-3AE4-4FAA-90C9-C4FEA4E89711}" type="slidenum">
              <a:rPr lang="en-US" smtClean="0"/>
              <a:t>‹#›</a:t>
            </a:fld>
            <a:endParaRPr lang="en-US" dirty="0"/>
          </a:p>
        </p:txBody>
      </p:sp>
    </p:spTree>
    <p:extLst>
      <p:ext uri="{BB962C8B-B14F-4D97-AF65-F5344CB8AC3E}">
        <p14:creationId xmlns:p14="http://schemas.microsoft.com/office/powerpoint/2010/main" val="378994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First Children’s Finance is a non-profit organization started in the Twin Cities to help child care entrepreneurs start and grow sustainable businesses by providing access to capital, business training and consulting. </a:t>
            </a:r>
            <a:r>
              <a:rPr lang="en-US" sz="1200" kern="1200" dirty="0">
                <a:solidFill>
                  <a:schemeClr val="tx1"/>
                </a:solidFill>
                <a:effectLst/>
                <a:latin typeface="+mn-lt"/>
                <a:ea typeface="+mn-ea"/>
                <a:cs typeface="+mn-cs"/>
              </a:rPr>
              <a:t>FCF’s Role in the RCCIP process is being the: Facilitator, Educator, Supporter.</a:t>
            </a:r>
          </a:p>
          <a:p>
            <a:r>
              <a:rPr lang="en-US" sz="1200" kern="1200" dirty="0">
                <a:solidFill>
                  <a:schemeClr val="tx1"/>
                </a:solidFill>
                <a:effectLst/>
                <a:latin typeface="+mn-lt"/>
                <a:ea typeface="+mn-ea"/>
                <a:cs typeface="+mn-cs"/>
              </a:rPr>
              <a:t>Need to apply to First Children’s Finance to undertake the program funded by funded by MN Department of Human Services.  They can only do several per year.</a:t>
            </a:r>
          </a:p>
          <a:p>
            <a:r>
              <a:rPr lang="en-US" sz="1200" kern="1200" dirty="0">
                <a:solidFill>
                  <a:schemeClr val="tx1"/>
                </a:solidFill>
                <a:effectLst/>
                <a:latin typeface="+mn-lt"/>
                <a:ea typeface="+mn-ea"/>
                <a:cs typeface="+mn-cs"/>
              </a:rPr>
              <a:t>Few minutes explanation that took 6 hours at first Core Meeting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A7190C-3AE4-4FAA-90C9-C4FEA4E89711}" type="slidenum">
              <a:rPr lang="en-US" smtClean="0"/>
              <a:t>2</a:t>
            </a:fld>
            <a:endParaRPr lang="en-US" dirty="0"/>
          </a:p>
        </p:txBody>
      </p:sp>
    </p:spTree>
    <p:extLst>
      <p:ext uri="{BB962C8B-B14F-4D97-AF65-F5344CB8AC3E}">
        <p14:creationId xmlns:p14="http://schemas.microsoft.com/office/powerpoint/2010/main" val="188079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MMDC is part of the CORE Team working on this for Kandiyohi County that is toward the end of their process.  Meeker County has successfully applied and will just beginning the process, MMDC will also be on their Core team.  I will be focusing on the experience with Kandiyohi 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A7190C-3AE4-4FAA-90C9-C4FEA4E89711}" type="slidenum">
              <a:rPr lang="en-US" smtClean="0"/>
              <a:t>3</a:t>
            </a:fld>
            <a:endParaRPr lang="en-US" dirty="0"/>
          </a:p>
        </p:txBody>
      </p:sp>
    </p:spTree>
    <p:extLst>
      <p:ext uri="{BB962C8B-B14F-4D97-AF65-F5344CB8AC3E}">
        <p14:creationId xmlns:p14="http://schemas.microsoft.com/office/powerpoint/2010/main" val="264966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Their analysis digs much deeper into types of slots, location, affordability, etc.</a:t>
            </a:r>
          </a:p>
          <a:p>
            <a:pPr>
              <a:lnSpc>
                <a:spcPct val="107000"/>
              </a:lnSpc>
              <a:spcAft>
                <a:spcPts val="800"/>
              </a:spcAft>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EA7190C-3AE4-4FAA-90C9-C4FEA4E89711}" type="slidenum">
              <a:rPr lang="en-US" smtClean="0"/>
              <a:t>6</a:t>
            </a:fld>
            <a:endParaRPr lang="en-US" dirty="0"/>
          </a:p>
        </p:txBody>
      </p:sp>
    </p:spTree>
    <p:extLst>
      <p:ext uri="{BB962C8B-B14F-4D97-AF65-F5344CB8AC3E}">
        <p14:creationId xmlns:p14="http://schemas.microsoft.com/office/powerpoint/2010/main" val="284170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Spicer and New London fund raising to assist Spicer project.  Local assistance being provided to Somali Business help get the business organized to start up.</a:t>
            </a:r>
          </a:p>
          <a:p>
            <a:endParaRPr lang="en-US" dirty="0"/>
          </a:p>
        </p:txBody>
      </p:sp>
      <p:sp>
        <p:nvSpPr>
          <p:cNvPr id="4" name="Slide Number Placeholder 3"/>
          <p:cNvSpPr>
            <a:spLocks noGrp="1"/>
          </p:cNvSpPr>
          <p:nvPr>
            <p:ph type="sldNum" sz="quarter" idx="5"/>
          </p:nvPr>
        </p:nvSpPr>
        <p:spPr/>
        <p:txBody>
          <a:bodyPr/>
          <a:lstStyle/>
          <a:p>
            <a:fld id="{1EA7190C-3AE4-4FAA-90C9-C4FEA4E89711}" type="slidenum">
              <a:rPr lang="en-US" smtClean="0"/>
              <a:t>14</a:t>
            </a:fld>
            <a:endParaRPr lang="en-US" dirty="0"/>
          </a:p>
        </p:txBody>
      </p:sp>
    </p:spTree>
    <p:extLst>
      <p:ext uri="{BB962C8B-B14F-4D97-AF65-F5344CB8AC3E}">
        <p14:creationId xmlns:p14="http://schemas.microsoft.com/office/powerpoint/2010/main" val="141578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on the other identified goals and action steps are also progressing.</a:t>
            </a:r>
          </a:p>
        </p:txBody>
      </p:sp>
      <p:sp>
        <p:nvSpPr>
          <p:cNvPr id="4" name="Slide Number Placeholder 3"/>
          <p:cNvSpPr>
            <a:spLocks noGrp="1"/>
          </p:cNvSpPr>
          <p:nvPr>
            <p:ph type="sldNum" sz="quarter" idx="5"/>
          </p:nvPr>
        </p:nvSpPr>
        <p:spPr/>
        <p:txBody>
          <a:bodyPr/>
          <a:lstStyle/>
          <a:p>
            <a:fld id="{1EA7190C-3AE4-4FAA-90C9-C4FEA4E89711}" type="slidenum">
              <a:rPr lang="en-US" smtClean="0"/>
              <a:t>16</a:t>
            </a:fld>
            <a:endParaRPr lang="en-US" dirty="0"/>
          </a:p>
        </p:txBody>
      </p:sp>
    </p:spTree>
    <p:extLst>
      <p:ext uri="{BB962C8B-B14F-4D97-AF65-F5344CB8AC3E}">
        <p14:creationId xmlns:p14="http://schemas.microsoft.com/office/powerpoint/2010/main" val="32009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187284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407871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389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118892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9793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3434955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2504282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343599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326112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299733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264670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269060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64699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215917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75996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9CCD5-54D9-4090-A941-F3895CB7B100}"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12E085-1BC2-406B-B79F-71E7D445686D}" type="slidenum">
              <a:rPr lang="en-US" smtClean="0"/>
              <a:t>‹#›</a:t>
            </a:fld>
            <a:endParaRPr lang="en-US" dirty="0"/>
          </a:p>
        </p:txBody>
      </p:sp>
    </p:spTree>
    <p:extLst>
      <p:ext uri="{BB962C8B-B14F-4D97-AF65-F5344CB8AC3E}">
        <p14:creationId xmlns:p14="http://schemas.microsoft.com/office/powerpoint/2010/main" val="252865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A9CCD5-54D9-4090-A941-F3895CB7B100}" type="datetimeFigureOut">
              <a:rPr lang="en-US" smtClean="0"/>
              <a:t>10/10/2019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12E085-1BC2-406B-B79F-71E7D445686D}" type="slidenum">
              <a:rPr lang="en-US" smtClean="0"/>
              <a:t>‹#›</a:t>
            </a:fld>
            <a:endParaRPr lang="en-US" dirty="0"/>
          </a:p>
        </p:txBody>
      </p:sp>
    </p:spTree>
    <p:extLst>
      <p:ext uri="{BB962C8B-B14F-4D97-AF65-F5344CB8AC3E}">
        <p14:creationId xmlns:p14="http://schemas.microsoft.com/office/powerpoint/2010/main" val="1046802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9ED0-10DF-480E-B647-1D75BC843E99}"/>
              </a:ext>
            </a:extLst>
          </p:cNvPr>
          <p:cNvSpPr>
            <a:spLocks noGrp="1"/>
          </p:cNvSpPr>
          <p:nvPr>
            <p:ph type="ctrTitle"/>
          </p:nvPr>
        </p:nvSpPr>
        <p:spPr>
          <a:xfrm>
            <a:off x="1507067" y="1030170"/>
            <a:ext cx="7766936" cy="1646302"/>
          </a:xfrm>
        </p:spPr>
        <p:txBody>
          <a:bodyPr/>
          <a:lstStyle/>
          <a:p>
            <a:pPr algn="ctr"/>
            <a:r>
              <a:rPr lang="en-US" b="1" dirty="0">
                <a:solidFill>
                  <a:schemeClr val="accent2">
                    <a:lumMod val="75000"/>
                  </a:schemeClr>
                </a:solidFill>
              </a:rPr>
              <a:t>Child Care Panel </a:t>
            </a:r>
            <a:br>
              <a:rPr lang="en-US" b="1" dirty="0">
                <a:solidFill>
                  <a:schemeClr val="accent2">
                    <a:lumMod val="75000"/>
                  </a:schemeClr>
                </a:solidFill>
              </a:rPr>
            </a:br>
            <a:r>
              <a:rPr lang="en-US" sz="4400" b="1" dirty="0">
                <a:solidFill>
                  <a:schemeClr val="accent2">
                    <a:lumMod val="75000"/>
                  </a:schemeClr>
                </a:solidFill>
              </a:rPr>
              <a:t>2019 MADO All Staff Retreat</a:t>
            </a:r>
          </a:p>
        </p:txBody>
      </p:sp>
      <p:sp>
        <p:nvSpPr>
          <p:cNvPr id="3" name="Subtitle 2">
            <a:extLst>
              <a:ext uri="{FF2B5EF4-FFF2-40B4-BE49-F238E27FC236}">
                <a16:creationId xmlns:a16="http://schemas.microsoft.com/office/drawing/2014/main" id="{42265748-81BA-4549-AE35-2FCFD7360B79}"/>
              </a:ext>
            </a:extLst>
          </p:cNvPr>
          <p:cNvSpPr>
            <a:spLocks noGrp="1"/>
          </p:cNvSpPr>
          <p:nvPr>
            <p:ph type="subTitle" idx="1"/>
          </p:nvPr>
        </p:nvSpPr>
        <p:spPr>
          <a:xfrm>
            <a:off x="1004048" y="3224203"/>
            <a:ext cx="8641976" cy="1096899"/>
          </a:xfrm>
        </p:spPr>
        <p:txBody>
          <a:bodyPr>
            <a:normAutofit/>
          </a:bodyPr>
          <a:lstStyle/>
          <a:p>
            <a:pPr algn="ctr"/>
            <a:r>
              <a:rPr lang="en-US" sz="3200" b="1" dirty="0">
                <a:solidFill>
                  <a:schemeClr val="accent2">
                    <a:lumMod val="75000"/>
                  </a:schemeClr>
                </a:solidFill>
              </a:rPr>
              <a:t>MMDC’s Information on Kandiyohi County’s Child Care Planning Efforts</a:t>
            </a:r>
          </a:p>
        </p:txBody>
      </p:sp>
      <p:pic>
        <p:nvPicPr>
          <p:cNvPr id="5" name="Picture 4">
            <a:extLst>
              <a:ext uri="{FF2B5EF4-FFF2-40B4-BE49-F238E27FC236}">
                <a16:creationId xmlns:a16="http://schemas.microsoft.com/office/drawing/2014/main" id="{40189D5B-4C52-44A7-B330-30B0219CB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745" y="4689540"/>
            <a:ext cx="1823255" cy="1805292"/>
          </a:xfrm>
          <a:prstGeom prst="rect">
            <a:avLst/>
          </a:prstGeom>
        </p:spPr>
      </p:pic>
    </p:spTree>
    <p:extLst>
      <p:ext uri="{BB962C8B-B14F-4D97-AF65-F5344CB8AC3E}">
        <p14:creationId xmlns:p14="http://schemas.microsoft.com/office/powerpoint/2010/main" val="79415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6E6A2-9F17-4D23-810B-40A6889E71B3}"/>
              </a:ext>
            </a:extLst>
          </p:cNvPr>
          <p:cNvSpPr txBox="1"/>
          <p:nvPr/>
        </p:nvSpPr>
        <p:spPr>
          <a:xfrm>
            <a:off x="618565" y="358588"/>
            <a:ext cx="5477435" cy="461665"/>
          </a:xfrm>
          <a:prstGeom prst="rect">
            <a:avLst/>
          </a:prstGeom>
          <a:noFill/>
        </p:spPr>
        <p:txBody>
          <a:bodyPr wrap="square" rtlCol="0">
            <a:spAutoFit/>
          </a:bodyPr>
          <a:lstStyle/>
          <a:p>
            <a:r>
              <a:rPr lang="en-US" sz="2400" b="1" dirty="0">
                <a:solidFill>
                  <a:schemeClr val="accent2">
                    <a:lumMod val="75000"/>
                  </a:schemeClr>
                </a:solidFill>
              </a:rPr>
              <a:t>Pictures from Town Hall Meeting</a:t>
            </a:r>
          </a:p>
        </p:txBody>
      </p:sp>
      <p:pic>
        <p:nvPicPr>
          <p:cNvPr id="4" name="Picture 3">
            <a:extLst>
              <a:ext uri="{FF2B5EF4-FFF2-40B4-BE49-F238E27FC236}">
                <a16:creationId xmlns:a16="http://schemas.microsoft.com/office/drawing/2014/main" id="{3D665A10-91BE-4C79-9ADF-327B572D9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80" y="1004048"/>
            <a:ext cx="4223026" cy="2424952"/>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5A57A47C-1FDE-44D0-876E-EE55A441DFCE}"/>
              </a:ext>
            </a:extLst>
          </p:cNvPr>
          <p:cNvPicPr>
            <a:picLocks noChangeAspect="1"/>
          </p:cNvPicPr>
          <p:nvPr/>
        </p:nvPicPr>
        <p:blipFill rotWithShape="1">
          <a:blip r:embed="rId3">
            <a:extLst>
              <a:ext uri="{28A0092B-C50C-407E-A947-70E740481C1C}">
                <a14:useLocalDpi xmlns:a14="http://schemas.microsoft.com/office/drawing/2010/main" val="0"/>
              </a:ext>
            </a:extLst>
          </a:blip>
          <a:srcRect l="13443" r="8713"/>
          <a:stretch/>
        </p:blipFill>
        <p:spPr>
          <a:xfrm>
            <a:off x="5144004" y="1845095"/>
            <a:ext cx="3661164" cy="3009731"/>
          </a:xfrm>
          <a:prstGeom prst="rect">
            <a:avLst/>
          </a:prstGeom>
          <a:ln w="19050">
            <a:solidFill>
              <a:schemeClr val="tx1"/>
            </a:solidFill>
          </a:ln>
        </p:spPr>
      </p:pic>
      <p:pic>
        <p:nvPicPr>
          <p:cNvPr id="10" name="Picture 9">
            <a:extLst>
              <a:ext uri="{FF2B5EF4-FFF2-40B4-BE49-F238E27FC236}">
                <a16:creationId xmlns:a16="http://schemas.microsoft.com/office/drawing/2014/main" id="{A78040BD-9D8B-4CF5-85B2-A8FDB1CAC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58" y="3814334"/>
            <a:ext cx="3918596" cy="2612397"/>
          </a:xfrm>
          <a:prstGeom prst="rect">
            <a:avLst/>
          </a:prstGeom>
          <a:ln w="19050">
            <a:solidFill>
              <a:schemeClr val="tx1"/>
            </a:solidFill>
          </a:ln>
        </p:spPr>
      </p:pic>
      <p:pic>
        <p:nvPicPr>
          <p:cNvPr id="11" name="Picture 10">
            <a:extLst>
              <a:ext uri="{FF2B5EF4-FFF2-40B4-BE49-F238E27FC236}">
                <a16:creationId xmlns:a16="http://schemas.microsoft.com/office/drawing/2014/main" id="{BA466BCB-580B-47F9-BE1C-8B7B75019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835" y="5253102"/>
            <a:ext cx="1213656" cy="1201699"/>
          </a:xfrm>
          <a:prstGeom prst="rect">
            <a:avLst/>
          </a:prstGeom>
        </p:spPr>
      </p:pic>
    </p:spTree>
    <p:extLst>
      <p:ext uri="{BB962C8B-B14F-4D97-AF65-F5344CB8AC3E}">
        <p14:creationId xmlns:p14="http://schemas.microsoft.com/office/powerpoint/2010/main" val="356450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0C4571-5F98-48F0-9DC7-253949F9A39E}"/>
              </a:ext>
            </a:extLst>
          </p:cNvPr>
          <p:cNvSpPr/>
          <p:nvPr/>
        </p:nvSpPr>
        <p:spPr>
          <a:xfrm>
            <a:off x="818146" y="1057316"/>
            <a:ext cx="9111918" cy="4152675"/>
          </a:xfrm>
          <a:prstGeom prst="rect">
            <a:avLst/>
          </a:prstGeom>
        </p:spPr>
        <p:txBody>
          <a:bodyPr wrap="square">
            <a:spAutoFit/>
          </a:bodyPr>
          <a:lstStyle/>
          <a:p>
            <a:pPr>
              <a:lnSpc>
                <a:spcPct val="107000"/>
              </a:lnSpc>
            </a:pPr>
            <a:r>
              <a:rPr lang="en-US" sz="3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Kandiyohi County Core Team’s Work Plan</a:t>
            </a:r>
          </a:p>
          <a:p>
            <a:pPr>
              <a:lnSpc>
                <a:spcPct val="107000"/>
              </a:lnSpc>
            </a:pPr>
            <a:endPar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Team 1</a:t>
            </a:r>
          </a:p>
          <a:p>
            <a:pPr>
              <a:lnSpc>
                <a:spcPct val="107000"/>
              </a:lnSpc>
            </a:pPr>
            <a:endPar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Streamline professional development opportunities within the county.</a:t>
            </a:r>
          </a:p>
          <a:p>
            <a:pPr marL="342900" marR="0" lvl="0" indent="-342900">
              <a:lnSpc>
                <a:spcPct val="107000"/>
              </a:lnSpc>
              <a:spcBef>
                <a:spcPts val="0"/>
              </a:spcBef>
              <a:spcAft>
                <a:spcPts val="80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Increase networking opportunities for early childhood professionals.</a:t>
            </a:r>
          </a:p>
        </p:txBody>
      </p:sp>
      <p:pic>
        <p:nvPicPr>
          <p:cNvPr id="3" name="Picture 2">
            <a:extLst>
              <a:ext uri="{FF2B5EF4-FFF2-40B4-BE49-F238E27FC236}">
                <a16:creationId xmlns:a16="http://schemas.microsoft.com/office/drawing/2014/main" id="{2A199530-1A99-47E6-BA35-D0AC71448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65" y="5114798"/>
            <a:ext cx="1213656" cy="1201699"/>
          </a:xfrm>
          <a:prstGeom prst="rect">
            <a:avLst/>
          </a:prstGeom>
        </p:spPr>
      </p:pic>
    </p:spTree>
    <p:extLst>
      <p:ext uri="{BB962C8B-B14F-4D97-AF65-F5344CB8AC3E}">
        <p14:creationId xmlns:p14="http://schemas.microsoft.com/office/powerpoint/2010/main" val="34401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A8387-7CEE-4DFB-BAFF-7753CACBF4CE}"/>
              </a:ext>
            </a:extLst>
          </p:cNvPr>
          <p:cNvSpPr/>
          <p:nvPr/>
        </p:nvSpPr>
        <p:spPr>
          <a:xfrm>
            <a:off x="548805" y="600315"/>
            <a:ext cx="7158178" cy="595932"/>
          </a:xfrm>
          <a:prstGeom prst="rect">
            <a:avLst/>
          </a:prstGeom>
        </p:spPr>
        <p:txBody>
          <a:bodyPr wrap="none">
            <a:spAutoFit/>
          </a:bodyPr>
          <a:lstStyle/>
          <a:p>
            <a:pPr>
              <a:lnSpc>
                <a:spcPct val="107000"/>
              </a:lnSpc>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Kandiyohi County Core Team’s Work Plan</a:t>
            </a:r>
            <a:endPar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301D132-9C02-4931-982A-720B7E169190}"/>
              </a:ext>
            </a:extLst>
          </p:cNvPr>
          <p:cNvSpPr/>
          <p:nvPr/>
        </p:nvSpPr>
        <p:spPr>
          <a:xfrm>
            <a:off x="513349" y="1379621"/>
            <a:ext cx="8775030" cy="4444927"/>
          </a:xfrm>
          <a:prstGeom prst="rect">
            <a:avLst/>
          </a:prstGeom>
        </p:spPr>
        <p:txBody>
          <a:bodyPr wrap="square">
            <a:spAutoFit/>
          </a:bodyPr>
          <a:lstStyle/>
          <a:p>
            <a:pPr>
              <a:lnSpc>
                <a:spcPct val="107000"/>
              </a:lnSpc>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Team 2</a:t>
            </a:r>
          </a:p>
          <a:p>
            <a:pPr marL="342900" marR="0" lvl="0" indent="-342900">
              <a:lnSpc>
                <a:spcPct val="107000"/>
              </a:lnSpc>
              <a:spcBef>
                <a:spcPts val="0"/>
              </a:spcBef>
              <a:spcAft>
                <a:spcPts val="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Increase awareness of business planning and funding opportunities for new and existing child care programs.</a:t>
            </a:r>
          </a:p>
          <a:p>
            <a:pPr marL="342900" marR="0" lvl="0" indent="-342900">
              <a:lnSpc>
                <a:spcPct val="107000"/>
              </a:lnSpc>
              <a:spcBef>
                <a:spcPts val="0"/>
              </a:spcBef>
              <a:spcAft>
                <a:spcPts val="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Increase financial supports for child care programs within Kandiyohi County.</a:t>
            </a:r>
          </a:p>
          <a:p>
            <a:pPr marL="342900" marR="0" lvl="0" indent="-342900">
              <a:lnSpc>
                <a:spcPct val="107000"/>
              </a:lnSpc>
              <a:spcBef>
                <a:spcPts val="0"/>
              </a:spcBef>
              <a:spcAft>
                <a:spcPts val="80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Identify non-owner occupied space for potential child care programs.</a:t>
            </a:r>
          </a:p>
        </p:txBody>
      </p:sp>
      <p:pic>
        <p:nvPicPr>
          <p:cNvPr id="4" name="Picture 3">
            <a:extLst>
              <a:ext uri="{FF2B5EF4-FFF2-40B4-BE49-F238E27FC236}">
                <a16:creationId xmlns:a16="http://schemas.microsoft.com/office/drawing/2014/main" id="{D019D36A-4B08-4D52-8632-6E53D66C6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983" y="5478379"/>
            <a:ext cx="1213656" cy="1201699"/>
          </a:xfrm>
          <a:prstGeom prst="rect">
            <a:avLst/>
          </a:prstGeom>
        </p:spPr>
      </p:pic>
    </p:spTree>
    <p:extLst>
      <p:ext uri="{BB962C8B-B14F-4D97-AF65-F5344CB8AC3E}">
        <p14:creationId xmlns:p14="http://schemas.microsoft.com/office/powerpoint/2010/main" val="315159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588F6-0233-4439-9067-9E4C17C0F223}"/>
              </a:ext>
            </a:extLst>
          </p:cNvPr>
          <p:cNvSpPr/>
          <p:nvPr/>
        </p:nvSpPr>
        <p:spPr>
          <a:xfrm>
            <a:off x="595231" y="549260"/>
            <a:ext cx="7158178" cy="584775"/>
          </a:xfrm>
          <a:prstGeom prst="rect">
            <a:avLst/>
          </a:prstGeom>
        </p:spPr>
        <p:txBody>
          <a:bodyPr wrap="none">
            <a:spAutoFit/>
          </a:bodyPr>
          <a:lstStyle/>
          <a:p>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Kandiyohi County Core Team’s Work Plan</a:t>
            </a:r>
            <a:endParaRPr lang="en-US" sz="3200" dirty="0"/>
          </a:p>
        </p:txBody>
      </p:sp>
      <p:sp>
        <p:nvSpPr>
          <p:cNvPr id="3" name="Rectangle 2">
            <a:extLst>
              <a:ext uri="{FF2B5EF4-FFF2-40B4-BE49-F238E27FC236}">
                <a16:creationId xmlns:a16="http://schemas.microsoft.com/office/drawing/2014/main" id="{EFAB7719-E448-469E-887F-9A720FB23380}"/>
              </a:ext>
            </a:extLst>
          </p:cNvPr>
          <p:cNvSpPr/>
          <p:nvPr/>
        </p:nvSpPr>
        <p:spPr>
          <a:xfrm>
            <a:off x="595231" y="1286747"/>
            <a:ext cx="8967537" cy="4284506"/>
          </a:xfrm>
          <a:prstGeom prst="rect">
            <a:avLst/>
          </a:prstGeom>
        </p:spPr>
        <p:txBody>
          <a:bodyPr wrap="square">
            <a:spAutoFit/>
          </a:bodyPr>
          <a:lstStyle/>
          <a:p>
            <a:pPr>
              <a:lnSpc>
                <a:spcPct val="107000"/>
              </a:lnSpc>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Team 3</a:t>
            </a:r>
          </a:p>
          <a:p>
            <a:pPr marL="342900" marR="0" lvl="0" indent="-342900">
              <a:lnSpc>
                <a:spcPct val="107000"/>
              </a:lnSpc>
              <a:spcBef>
                <a:spcPts val="0"/>
              </a:spcBef>
              <a:spcAft>
                <a:spcPts val="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Develop a Scholarship Program to support individuals pursuing child care education.</a:t>
            </a:r>
          </a:p>
          <a:p>
            <a:pPr marL="342900" marR="0" lvl="0" indent="-342900">
              <a:lnSpc>
                <a:spcPct val="107000"/>
              </a:lnSpc>
              <a:spcBef>
                <a:spcPts val="0"/>
              </a:spcBef>
              <a:spcAft>
                <a:spcPts val="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Provide three Provider Appreciation Activities in Kandiyohi County over the next 24 months.</a:t>
            </a:r>
          </a:p>
          <a:p>
            <a:pPr marL="342900" marR="0" lvl="0" indent="-342900">
              <a:lnSpc>
                <a:spcPct val="107000"/>
              </a:lnSpc>
              <a:spcBef>
                <a:spcPts val="0"/>
              </a:spcBef>
              <a:spcAft>
                <a:spcPts val="800"/>
              </a:spcAft>
              <a:buFont typeface="Wingdings" panose="05000000000000000000" pitchFamily="2" charset="2"/>
              <a:buChar char=""/>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Develop a system to support English language learners/diverse persons working or desiring to work in the child care field.   </a:t>
            </a:r>
          </a:p>
        </p:txBody>
      </p:sp>
      <p:pic>
        <p:nvPicPr>
          <p:cNvPr id="4" name="Picture 3">
            <a:extLst>
              <a:ext uri="{FF2B5EF4-FFF2-40B4-BE49-F238E27FC236}">
                <a16:creationId xmlns:a16="http://schemas.microsoft.com/office/drawing/2014/main" id="{910BBD01-B3F6-4682-9141-B8925F66F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983" y="5478379"/>
            <a:ext cx="1213656" cy="1201699"/>
          </a:xfrm>
          <a:prstGeom prst="rect">
            <a:avLst/>
          </a:prstGeom>
        </p:spPr>
      </p:pic>
    </p:spTree>
    <p:extLst>
      <p:ext uri="{BB962C8B-B14F-4D97-AF65-F5344CB8AC3E}">
        <p14:creationId xmlns:p14="http://schemas.microsoft.com/office/powerpoint/2010/main" val="26610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969927-2294-43B0-93FF-CA5F59BC1984}"/>
              </a:ext>
            </a:extLst>
          </p:cNvPr>
          <p:cNvSpPr/>
          <p:nvPr/>
        </p:nvSpPr>
        <p:spPr>
          <a:xfrm>
            <a:off x="593559" y="464983"/>
            <a:ext cx="3102452" cy="658835"/>
          </a:xfrm>
          <a:prstGeom prst="rect">
            <a:avLst/>
          </a:prstGeom>
        </p:spPr>
        <p:txBody>
          <a:bodyPr wrap="none">
            <a:spAutoFit/>
          </a:bodyPr>
          <a:lstStyle/>
          <a:p>
            <a:pPr>
              <a:lnSpc>
                <a:spcPct val="107000"/>
              </a:lnSpc>
              <a:spcAft>
                <a:spcPts val="800"/>
              </a:spcAft>
            </a:pPr>
            <a:r>
              <a:rPr lang="en-US" sz="3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Early Successes</a:t>
            </a:r>
            <a:endParaRPr lang="en-US"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02E1BFD-7101-4370-A672-465EB764B0C5}"/>
              </a:ext>
            </a:extLst>
          </p:cNvPr>
          <p:cNvSpPr/>
          <p:nvPr/>
        </p:nvSpPr>
        <p:spPr>
          <a:xfrm>
            <a:off x="593559" y="1264243"/>
            <a:ext cx="8181916" cy="993926"/>
          </a:xfrm>
          <a:prstGeom prst="rect">
            <a:avLst/>
          </a:prstGeom>
        </p:spPr>
        <p:txBody>
          <a:bodyPr wrap="square">
            <a:spAutoFit/>
          </a:bodyPr>
          <a:lstStyle/>
          <a:p>
            <a:pPr>
              <a:lnSpc>
                <a:spcPct val="107000"/>
              </a:lnSpc>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Two new Child care centers being constructed and will open soon.</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85B607C-DFAD-488D-9504-75B0CAB862ED}"/>
              </a:ext>
            </a:extLst>
          </p:cNvPr>
          <p:cNvSpPr/>
          <p:nvPr/>
        </p:nvSpPr>
        <p:spPr>
          <a:xfrm>
            <a:off x="0" y="2525050"/>
            <a:ext cx="9079388" cy="3299045"/>
          </a:xfrm>
          <a:prstGeom prst="rect">
            <a:avLst/>
          </a:prstGeom>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YMCA’s center at the Green Lake Mall in Spicer - 60 slots</a:t>
            </a:r>
          </a:p>
          <a:p>
            <a:pPr marR="0" lvl="1">
              <a:lnSpc>
                <a:spcPct val="107000"/>
              </a:lnSpc>
              <a:spcBef>
                <a:spcPts val="0"/>
              </a:spcBef>
              <a:spcAft>
                <a:spcPts val="0"/>
              </a:spcAft>
            </a:pPr>
            <a:endPar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Childcare Center being built in a current building in Willmar’s Industrial Park. Owned by a Somali Business and being financed by loans from MMDC, County EDC, SWIF, African Development Center and a local bank – 60 slots and expandable.  </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3065F28-75DB-4AD4-B33A-6D1D6A019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732" y="5490126"/>
            <a:ext cx="1213656" cy="1201699"/>
          </a:xfrm>
          <a:prstGeom prst="rect">
            <a:avLst/>
          </a:prstGeom>
        </p:spPr>
      </p:pic>
    </p:spTree>
    <p:extLst>
      <p:ext uri="{BB962C8B-B14F-4D97-AF65-F5344CB8AC3E}">
        <p14:creationId xmlns:p14="http://schemas.microsoft.com/office/powerpoint/2010/main" val="66024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5583B9-64FF-4285-AC74-7D448297C11A}"/>
              </a:ext>
            </a:extLst>
          </p:cNvPr>
          <p:cNvSpPr/>
          <p:nvPr/>
        </p:nvSpPr>
        <p:spPr>
          <a:xfrm>
            <a:off x="849789" y="642403"/>
            <a:ext cx="3102452" cy="658835"/>
          </a:xfrm>
          <a:prstGeom prst="rect">
            <a:avLst/>
          </a:prstGeom>
        </p:spPr>
        <p:txBody>
          <a:bodyPr wrap="none">
            <a:spAutoFit/>
          </a:bodyPr>
          <a:lstStyle/>
          <a:p>
            <a:pPr>
              <a:lnSpc>
                <a:spcPct val="107000"/>
              </a:lnSpc>
              <a:spcAft>
                <a:spcPts val="800"/>
              </a:spcAft>
            </a:pPr>
            <a:r>
              <a:rPr lang="en-US" sz="3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Early Successes</a:t>
            </a:r>
            <a:endParaRPr lang="en-US" sz="3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39C9DC8-CF9A-40E7-B1D8-A6FE0AD97950}"/>
              </a:ext>
            </a:extLst>
          </p:cNvPr>
          <p:cNvSpPr/>
          <p:nvPr/>
        </p:nvSpPr>
        <p:spPr>
          <a:xfrm>
            <a:off x="577072" y="1494069"/>
            <a:ext cx="8502316" cy="4152804"/>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 prepared a document called “Kandiyohi County Guidance on Financial Assistance for Child Care Businesses” </a:t>
            </a:r>
          </a:p>
          <a:p>
            <a:pPr marL="342900" marR="0" lvl="0" indent="-342900">
              <a:lnSpc>
                <a:spcPct val="107000"/>
              </a:lnSpc>
              <a:spcBef>
                <a:spcPts val="0"/>
              </a:spcBef>
              <a:spcAft>
                <a:spcPts val="0"/>
              </a:spcAft>
              <a:buFont typeface="Wingdings" panose="05000000000000000000" pitchFamily="2" charset="2"/>
              <a:buChar char=""/>
            </a:pPr>
            <a:endPar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Team visited with local bankers on supporting future childcare business loans.</a:t>
            </a:r>
          </a:p>
          <a:p>
            <a:pPr marL="342900" marR="0" lvl="0" indent="-342900">
              <a:lnSpc>
                <a:spcPct val="107000"/>
              </a:lnSpc>
              <a:spcBef>
                <a:spcPts val="0"/>
              </a:spcBef>
              <a:spcAft>
                <a:spcPts val="0"/>
              </a:spcAft>
              <a:buFont typeface="Wingdings" panose="05000000000000000000" pitchFamily="2" charset="2"/>
              <a:buChar char=""/>
            </a:pPr>
            <a:endPar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EDC did inventory of possible site locations for potential child care programs.</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1273077-2FB0-48CB-A5D4-1D1B151D5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732" y="5490126"/>
            <a:ext cx="1213656" cy="1201699"/>
          </a:xfrm>
          <a:prstGeom prst="rect">
            <a:avLst/>
          </a:prstGeom>
        </p:spPr>
      </p:pic>
    </p:spTree>
    <p:extLst>
      <p:ext uri="{BB962C8B-B14F-4D97-AF65-F5344CB8AC3E}">
        <p14:creationId xmlns:p14="http://schemas.microsoft.com/office/powerpoint/2010/main" val="175478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8F161-57BA-4C64-8E67-F7C43571ED09}"/>
              </a:ext>
            </a:extLst>
          </p:cNvPr>
          <p:cNvSpPr/>
          <p:nvPr/>
        </p:nvSpPr>
        <p:spPr>
          <a:xfrm>
            <a:off x="962083" y="394695"/>
            <a:ext cx="3102452" cy="658835"/>
          </a:xfrm>
          <a:prstGeom prst="rect">
            <a:avLst/>
          </a:prstGeom>
        </p:spPr>
        <p:txBody>
          <a:bodyPr wrap="none">
            <a:spAutoFit/>
          </a:bodyPr>
          <a:lstStyle/>
          <a:p>
            <a:pPr>
              <a:lnSpc>
                <a:spcPct val="107000"/>
              </a:lnSpc>
              <a:spcAft>
                <a:spcPts val="800"/>
              </a:spcAft>
            </a:pPr>
            <a:r>
              <a:rPr lang="en-US" sz="3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Early Successes</a:t>
            </a:r>
            <a:endParaRPr lang="en-US" sz="3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BCBB490-9688-4680-84D3-CA7F4E9BE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732" y="5490126"/>
            <a:ext cx="1213656" cy="1201699"/>
          </a:xfrm>
          <a:prstGeom prst="rect">
            <a:avLst/>
          </a:prstGeom>
        </p:spPr>
      </p:pic>
      <p:sp>
        <p:nvSpPr>
          <p:cNvPr id="5" name="Rectangle 4">
            <a:extLst>
              <a:ext uri="{FF2B5EF4-FFF2-40B4-BE49-F238E27FC236}">
                <a16:creationId xmlns:a16="http://schemas.microsoft.com/office/drawing/2014/main" id="{4853CBD1-A87A-4778-9BF5-396514E65BBA}"/>
              </a:ext>
            </a:extLst>
          </p:cNvPr>
          <p:cNvSpPr/>
          <p:nvPr/>
        </p:nvSpPr>
        <p:spPr>
          <a:xfrm>
            <a:off x="542601" y="1157862"/>
            <a:ext cx="8422105" cy="4870885"/>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Ridgewater College has courses that directly tie-in to the childcare industry.  This includes a new early childhood exploration class.</a:t>
            </a:r>
          </a:p>
          <a:p>
            <a:pPr marL="342900" marR="0" lvl="0" indent="-342900">
              <a:lnSpc>
                <a:spcPct val="107000"/>
              </a:lnSpc>
              <a:spcBef>
                <a:spcPts val="0"/>
              </a:spcBef>
              <a:spcAft>
                <a:spcPts val="0"/>
              </a:spcAft>
              <a:buFont typeface="Wingdings" panose="05000000000000000000" pitchFamily="2" charset="2"/>
              <a:buChar char=""/>
            </a:pPr>
            <a:endPar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Ridgewater College is raising funds for scholarships for people taking classes on childcare.  Scholarships offered Spring 2020 Semester.</a:t>
            </a:r>
          </a:p>
          <a:p>
            <a:pPr marL="342900" marR="0" lvl="0" indent="-342900">
              <a:lnSpc>
                <a:spcPct val="107000"/>
              </a:lnSpc>
              <a:spcBef>
                <a:spcPts val="0"/>
              </a:spcBef>
              <a:spcAft>
                <a:spcPts val="800"/>
              </a:spcAft>
              <a:buFont typeface="Wingdings" panose="05000000000000000000" pitchFamily="2" charset="2"/>
              <a:buChar char=""/>
            </a:pPr>
            <a:endParaRPr lang="en-US" sz="9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Professional </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development and provider networking opportunities have occurred and have been well attended.  More are planned.</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25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361EB-E08C-453C-AB22-A82AC21A5A0E}"/>
              </a:ext>
            </a:extLst>
          </p:cNvPr>
          <p:cNvSpPr/>
          <p:nvPr/>
        </p:nvSpPr>
        <p:spPr>
          <a:xfrm>
            <a:off x="304800" y="591669"/>
            <a:ext cx="9060957" cy="6938887"/>
          </a:xfrm>
          <a:prstGeom prst="rect">
            <a:avLst/>
          </a:prstGeom>
        </p:spPr>
        <p:txBody>
          <a:bodyPr wrap="square">
            <a:spAutoFit/>
          </a:bodyPr>
          <a:lstStyle/>
          <a:p>
            <a:pPr>
              <a:lnSpc>
                <a:spcPct val="107000"/>
              </a:lnSpc>
              <a:spcAft>
                <a:spcPts val="800"/>
              </a:spcAft>
            </a:pPr>
            <a:r>
              <a:rPr lang="en-US" sz="3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Kandiyohi County utilized First Children’s Finance’s RURAL CHILD CARE INNOVATION PROGRAM (RCCIP) </a:t>
            </a:r>
          </a:p>
          <a:p>
            <a:pPr>
              <a:lnSpc>
                <a:spcPct val="107000"/>
              </a:lnSpc>
              <a:spcAft>
                <a:spcPts val="800"/>
              </a:spcAft>
            </a:pP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b="1" dirty="0">
              <a:solidFill>
                <a:schemeClr val="accent2">
                  <a:lumMod val="75000"/>
                </a:schemeClr>
              </a:solidFill>
            </a:endParaRPr>
          </a:p>
          <a:p>
            <a:pPr>
              <a:lnSpc>
                <a:spcPct val="107000"/>
              </a:lnSpc>
              <a:spcAft>
                <a:spcPts val="800"/>
              </a:spcAft>
            </a:pPr>
            <a:r>
              <a:rPr lang="en-US" sz="3200" b="1" dirty="0">
                <a:solidFill>
                  <a:schemeClr val="accent2">
                    <a:lumMod val="75000"/>
                  </a:schemeClr>
                </a:solidFill>
              </a:rPr>
              <a:t>My presentation will discuss this planning process, the developed strategic plan, and some early successes.</a:t>
            </a:r>
            <a:endParaRPr lang="en-US" sz="3200" dirty="0">
              <a:solidFill>
                <a:schemeClr val="accent2">
                  <a:lumMod val="75000"/>
                </a:schemeClr>
              </a:solidFill>
            </a:endParaRPr>
          </a:p>
          <a:p>
            <a:pPr>
              <a:lnSpc>
                <a:spcPct val="107000"/>
              </a:lnSpc>
              <a:spcAft>
                <a:spcPts val="800"/>
              </a:spcAft>
            </a:pP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8554A23-393E-4AAB-9EE5-F3927DA15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539" y="5223385"/>
            <a:ext cx="1213656" cy="1201699"/>
          </a:xfrm>
          <a:prstGeom prst="rect">
            <a:avLst/>
          </a:prstGeom>
        </p:spPr>
      </p:pic>
      <p:pic>
        <p:nvPicPr>
          <p:cNvPr id="6" name="Picture 5">
            <a:extLst>
              <a:ext uri="{FF2B5EF4-FFF2-40B4-BE49-F238E27FC236}">
                <a16:creationId xmlns:a16="http://schemas.microsoft.com/office/drawing/2014/main" id="{E19501DC-8D55-4646-8EDD-09864B678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794" y="2082850"/>
            <a:ext cx="2887584" cy="1193535"/>
          </a:xfrm>
          <a:prstGeom prst="rect">
            <a:avLst/>
          </a:prstGeom>
        </p:spPr>
      </p:pic>
    </p:spTree>
    <p:extLst>
      <p:ext uri="{BB962C8B-B14F-4D97-AF65-F5344CB8AC3E}">
        <p14:creationId xmlns:p14="http://schemas.microsoft.com/office/powerpoint/2010/main" val="27411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163F6D-DAF1-45F1-9CCE-CD4E9C558260}"/>
              </a:ext>
            </a:extLst>
          </p:cNvPr>
          <p:cNvSpPr/>
          <p:nvPr/>
        </p:nvSpPr>
        <p:spPr>
          <a:xfrm>
            <a:off x="336884" y="422285"/>
            <a:ext cx="8807116" cy="4914038"/>
          </a:xfrm>
          <a:prstGeom prst="rect">
            <a:avLst/>
          </a:prstGeom>
        </p:spPr>
        <p:txBody>
          <a:bodyPr wrap="square">
            <a:spAutoFit/>
          </a:bodyPr>
          <a:lstStyle/>
          <a:p>
            <a:pPr>
              <a:lnSpc>
                <a:spcPct val="107000"/>
              </a:lnSpc>
              <a:spcAft>
                <a:spcPts val="800"/>
              </a:spcAft>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a:t>
            </a: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RCCIP</a:t>
            </a: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is a community engagement process designed to develop right-sized solutions to address the needs of early care and education in a rural setting.  </a:t>
            </a:r>
          </a:p>
          <a:p>
            <a:pPr>
              <a:lnSpc>
                <a:spcPct val="107000"/>
              </a:lnSpc>
              <a:spcAft>
                <a:spcPts val="800"/>
              </a:spcAft>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goal of the program is to help communities identify the scope and size of their childcare challenges, and to empower and support communities to develop solutions to address these challenges.</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E4822CA-D4CD-40BD-8DA9-5A0D12AD0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344" y="5343285"/>
            <a:ext cx="1213656" cy="1201699"/>
          </a:xfrm>
          <a:prstGeom prst="rect">
            <a:avLst/>
          </a:prstGeom>
        </p:spPr>
      </p:pic>
    </p:spTree>
    <p:extLst>
      <p:ext uri="{BB962C8B-B14F-4D97-AF65-F5344CB8AC3E}">
        <p14:creationId xmlns:p14="http://schemas.microsoft.com/office/powerpoint/2010/main" val="184842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F18C2D-433A-45D6-B5D4-83825F7201C5}"/>
              </a:ext>
            </a:extLst>
          </p:cNvPr>
          <p:cNvSpPr/>
          <p:nvPr/>
        </p:nvSpPr>
        <p:spPr>
          <a:xfrm>
            <a:off x="605082" y="289476"/>
            <a:ext cx="7627216" cy="595932"/>
          </a:xfrm>
          <a:prstGeom prst="rect">
            <a:avLst/>
          </a:prstGeom>
        </p:spPr>
        <p:txBody>
          <a:bodyPr wrap="none">
            <a:spAutoFit/>
          </a:bodyPr>
          <a:lstStyle/>
          <a:p>
            <a:pPr>
              <a:lnSpc>
                <a:spcPct val="107000"/>
              </a:lnSpc>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Kandiyohi County’s CORE TEAM MEMBERS: </a:t>
            </a:r>
            <a:endParaRPr lang="en-US" sz="3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CECDADB-F9EB-44CD-8C1F-DB564495F9B4}"/>
              </a:ext>
            </a:extLst>
          </p:cNvPr>
          <p:cNvSpPr txBox="1"/>
          <p:nvPr/>
        </p:nvSpPr>
        <p:spPr>
          <a:xfrm>
            <a:off x="605082" y="1056405"/>
            <a:ext cx="8213558" cy="5262979"/>
          </a:xfrm>
          <a:prstGeom prst="rect">
            <a:avLst/>
          </a:prstGeom>
          <a:noFill/>
        </p:spPr>
        <p:txBody>
          <a:bodyPr wrap="square" rtlCol="0">
            <a:spAutoFit/>
          </a:bodyPr>
          <a:lstStyle/>
          <a:p>
            <a:pPr marL="342900" lvl="0" indent="-342900">
              <a:buFont typeface="Wingdings" panose="05000000000000000000" pitchFamily="2" charset="2"/>
              <a:buChar char="§"/>
            </a:pPr>
            <a:r>
              <a:rPr lang="en-US" sz="2400" dirty="0">
                <a:solidFill>
                  <a:schemeClr val="accent2">
                    <a:lumMod val="75000"/>
                  </a:schemeClr>
                </a:solidFill>
              </a:rPr>
              <a:t>Several staff from United Community Action Partnership (Local Lead)</a:t>
            </a:r>
          </a:p>
          <a:p>
            <a:pPr marL="342900" lvl="0" indent="-342900">
              <a:buFont typeface="Wingdings" panose="05000000000000000000" pitchFamily="2" charset="2"/>
              <a:buChar char="§"/>
            </a:pPr>
            <a:r>
              <a:rPr lang="en-US" sz="2400" dirty="0">
                <a:solidFill>
                  <a:schemeClr val="accent2">
                    <a:lumMod val="75000"/>
                  </a:schemeClr>
                </a:solidFill>
              </a:rPr>
              <a:t>Kandiyohi Co. Public Health</a:t>
            </a:r>
          </a:p>
          <a:p>
            <a:pPr marL="342900" lvl="0" indent="-342900">
              <a:buFont typeface="Wingdings" panose="05000000000000000000" pitchFamily="2" charset="2"/>
              <a:buChar char="§"/>
            </a:pPr>
            <a:r>
              <a:rPr lang="en-US" sz="2400" dirty="0">
                <a:solidFill>
                  <a:schemeClr val="accent2">
                    <a:lumMod val="75000"/>
                  </a:schemeClr>
                </a:solidFill>
              </a:rPr>
              <a:t>Kandiyohi Co. Child Care Licensing</a:t>
            </a:r>
          </a:p>
          <a:p>
            <a:pPr marL="342900" lvl="0" indent="-342900">
              <a:buFont typeface="Wingdings" panose="05000000000000000000" pitchFamily="2" charset="2"/>
              <a:buChar char="§"/>
            </a:pPr>
            <a:r>
              <a:rPr lang="en-US" sz="2400" dirty="0">
                <a:solidFill>
                  <a:schemeClr val="accent2">
                    <a:lumMod val="75000"/>
                  </a:schemeClr>
                </a:solidFill>
              </a:rPr>
              <a:t>Business – Jennie-O Turkey Store</a:t>
            </a:r>
          </a:p>
          <a:p>
            <a:pPr marL="342900" lvl="0" indent="-342900">
              <a:buFont typeface="Wingdings" panose="05000000000000000000" pitchFamily="2" charset="2"/>
              <a:buChar char="§"/>
            </a:pPr>
            <a:r>
              <a:rPr lang="en-US" sz="2400" dirty="0">
                <a:solidFill>
                  <a:schemeClr val="accent2">
                    <a:lumMod val="75000"/>
                  </a:schemeClr>
                </a:solidFill>
              </a:rPr>
              <a:t>Child Care Providers &amp; Head Start</a:t>
            </a:r>
          </a:p>
          <a:p>
            <a:pPr marL="342900" lvl="0" indent="-342900">
              <a:buFont typeface="Wingdings" panose="05000000000000000000" pitchFamily="2" charset="2"/>
              <a:buChar char="§"/>
            </a:pPr>
            <a:r>
              <a:rPr lang="en-US" sz="2400" dirty="0">
                <a:solidFill>
                  <a:schemeClr val="accent2">
                    <a:lumMod val="75000"/>
                  </a:schemeClr>
                </a:solidFill>
              </a:rPr>
              <a:t>Willmar Area Community Foundation</a:t>
            </a:r>
          </a:p>
          <a:p>
            <a:pPr marL="342900" lvl="0" indent="-342900">
              <a:buFont typeface="Wingdings" panose="05000000000000000000" pitchFamily="2" charset="2"/>
              <a:buChar char="§"/>
            </a:pPr>
            <a:r>
              <a:rPr lang="en-US" sz="2400" dirty="0">
                <a:solidFill>
                  <a:schemeClr val="accent2">
                    <a:lumMod val="75000"/>
                  </a:schemeClr>
                </a:solidFill>
              </a:rPr>
              <a:t>Early Childhood, Willmar Public Schools, and another   school staff member</a:t>
            </a:r>
          </a:p>
          <a:p>
            <a:pPr marL="342900" lvl="0" indent="-342900">
              <a:buFont typeface="Wingdings" panose="05000000000000000000" pitchFamily="2" charset="2"/>
              <a:buChar char="§"/>
            </a:pPr>
            <a:r>
              <a:rPr lang="en-US" sz="2400" dirty="0">
                <a:solidFill>
                  <a:schemeClr val="accent2">
                    <a:lumMod val="75000"/>
                  </a:schemeClr>
                </a:solidFill>
              </a:rPr>
              <a:t>Bethesda Adult Living Centers</a:t>
            </a:r>
          </a:p>
          <a:p>
            <a:pPr marL="342900" lvl="0" indent="-342900">
              <a:buFont typeface="Wingdings" panose="05000000000000000000" pitchFamily="2" charset="2"/>
              <a:buChar char="§"/>
            </a:pPr>
            <a:r>
              <a:rPr lang="en-US" sz="2400" dirty="0">
                <a:solidFill>
                  <a:schemeClr val="accent2">
                    <a:lumMod val="75000"/>
                  </a:schemeClr>
                </a:solidFill>
              </a:rPr>
              <a:t>County Commissioner</a:t>
            </a:r>
          </a:p>
          <a:p>
            <a:pPr marL="342900" lvl="0" indent="-342900">
              <a:buFont typeface="Wingdings" panose="05000000000000000000" pitchFamily="2" charset="2"/>
              <a:buChar char="§"/>
            </a:pPr>
            <a:r>
              <a:rPr lang="en-US" sz="2400" dirty="0">
                <a:solidFill>
                  <a:schemeClr val="accent2">
                    <a:lumMod val="75000"/>
                  </a:schemeClr>
                </a:solidFill>
              </a:rPr>
              <a:t>MMDC &amp; Southwest Initiative Foundation</a:t>
            </a:r>
          </a:p>
          <a:p>
            <a:pPr marL="342900" lvl="0" indent="-342900">
              <a:buFont typeface="Wingdings" panose="05000000000000000000" pitchFamily="2" charset="2"/>
              <a:buChar char="§"/>
            </a:pPr>
            <a:r>
              <a:rPr lang="en-US" sz="2400" dirty="0">
                <a:solidFill>
                  <a:schemeClr val="accent2">
                    <a:lumMod val="75000"/>
                  </a:schemeClr>
                </a:solidFill>
              </a:rPr>
              <a:t>County/Willmar Economic Development </a:t>
            </a:r>
          </a:p>
          <a:p>
            <a:pPr marL="342900" lvl="0" indent="-342900">
              <a:buFont typeface="Wingdings" panose="05000000000000000000" pitchFamily="2" charset="2"/>
              <a:buChar char="§"/>
            </a:pPr>
            <a:r>
              <a:rPr lang="en-US" sz="2400" dirty="0">
                <a:solidFill>
                  <a:schemeClr val="accent2">
                    <a:lumMod val="75000"/>
                  </a:schemeClr>
                </a:solidFill>
              </a:rPr>
              <a:t>Ridgewater College</a:t>
            </a:r>
          </a:p>
        </p:txBody>
      </p:sp>
      <p:pic>
        <p:nvPicPr>
          <p:cNvPr id="4" name="Picture 3">
            <a:extLst>
              <a:ext uri="{FF2B5EF4-FFF2-40B4-BE49-F238E27FC236}">
                <a16:creationId xmlns:a16="http://schemas.microsoft.com/office/drawing/2014/main" id="{A8417F56-5D31-4700-9C77-F91722B61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773" y="5366825"/>
            <a:ext cx="1213656" cy="1201699"/>
          </a:xfrm>
          <a:prstGeom prst="rect">
            <a:avLst/>
          </a:prstGeom>
        </p:spPr>
      </p:pic>
    </p:spTree>
    <p:extLst>
      <p:ext uri="{BB962C8B-B14F-4D97-AF65-F5344CB8AC3E}">
        <p14:creationId xmlns:p14="http://schemas.microsoft.com/office/powerpoint/2010/main" val="23437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C7631-E786-4087-84AD-10AF7FD9C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418" y="5412458"/>
            <a:ext cx="1213656" cy="1201699"/>
          </a:xfrm>
          <a:prstGeom prst="rect">
            <a:avLst/>
          </a:prstGeom>
        </p:spPr>
      </p:pic>
      <p:sp>
        <p:nvSpPr>
          <p:cNvPr id="3" name="Rectangle 2">
            <a:extLst>
              <a:ext uri="{FF2B5EF4-FFF2-40B4-BE49-F238E27FC236}">
                <a16:creationId xmlns:a16="http://schemas.microsoft.com/office/drawing/2014/main" id="{5E6BB1C0-8BCB-4FF2-BA82-FBF5AFDDEE5E}"/>
              </a:ext>
            </a:extLst>
          </p:cNvPr>
          <p:cNvSpPr/>
          <p:nvPr/>
        </p:nvSpPr>
        <p:spPr>
          <a:xfrm>
            <a:off x="850231" y="996161"/>
            <a:ext cx="7796464" cy="4021037"/>
          </a:xfrm>
          <a:prstGeom prst="rect">
            <a:avLst/>
          </a:prstGeom>
        </p:spPr>
        <p:txBody>
          <a:bodyPr wrap="square">
            <a:spAutoFit/>
          </a:bodyPr>
          <a:lstStyle/>
          <a:p>
            <a:pPr>
              <a:lnSpc>
                <a:spcPct val="107000"/>
              </a:lnSpc>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Currently Kandiyohi County has Childcare Centers with a maximum capacity of 1,289 slots, and 91 Family Childcare businesses with 978 maximum capacity slots. </a:t>
            </a:r>
          </a:p>
          <a:p>
            <a:pPr>
              <a:lnSpc>
                <a:spcPct val="107000"/>
              </a:lnSpc>
            </a:pPr>
            <a:endPar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 addition, other excluded care offerings include Head Start /Preschool/ Part-time Care (7 programs with 238 slots)</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44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D34401-7369-402D-BDB2-C74C221B73A9}"/>
              </a:ext>
            </a:extLst>
          </p:cNvPr>
          <p:cNvSpPr/>
          <p:nvPr/>
        </p:nvSpPr>
        <p:spPr>
          <a:xfrm>
            <a:off x="818146" y="543179"/>
            <a:ext cx="8293769" cy="1191545"/>
          </a:xfrm>
          <a:prstGeom prst="rect">
            <a:avLst/>
          </a:prstGeom>
        </p:spPr>
        <p:txBody>
          <a:bodyPr wrap="square">
            <a:spAutoFit/>
          </a:bodyPr>
          <a:lstStyle/>
          <a:p>
            <a:pPr>
              <a:lnSpc>
                <a:spcPct val="107000"/>
              </a:lnSpc>
            </a:pPr>
            <a:endPar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FCF’s Zip Code Analysis shows a need for an additional 776 childcare slots in Kandiyohi County.</a:t>
            </a:r>
            <a:endPar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F163206-B26F-40CA-BA0C-EC9654197688}"/>
              </a:ext>
            </a:extLst>
          </p:cNvPr>
          <p:cNvSpPr/>
          <p:nvPr/>
        </p:nvSpPr>
        <p:spPr>
          <a:xfrm>
            <a:off x="818146" y="2074641"/>
            <a:ext cx="6909430" cy="3299045"/>
          </a:xfrm>
          <a:prstGeom prst="rect">
            <a:avLst/>
          </a:prstGeom>
        </p:spPr>
        <p:txBody>
          <a:bodyPr wrap="square">
            <a:spAutoFit/>
          </a:bodyPr>
          <a:lstStyle/>
          <a:p>
            <a:pPr>
              <a:lnSpc>
                <a:spcPct val="107000"/>
              </a:lnSpc>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How is this need supported today?</a:t>
            </a:r>
            <a:endPar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Legal Unlicensed Care /Family, Friends, Neighbors</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Unemployment</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Under-employment/shift realignment</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Illegal unlicensed care</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Out of area care</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099FFA-C7EC-4EDD-8300-B64E9F57D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418" y="5412458"/>
            <a:ext cx="1213656" cy="1201699"/>
          </a:xfrm>
          <a:prstGeom prst="rect">
            <a:avLst/>
          </a:prstGeom>
        </p:spPr>
      </p:pic>
    </p:spTree>
    <p:extLst>
      <p:ext uri="{BB962C8B-B14F-4D97-AF65-F5344CB8AC3E}">
        <p14:creationId xmlns:p14="http://schemas.microsoft.com/office/powerpoint/2010/main" val="309795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ADC88-4E77-45A4-9562-E1DF413AE872}"/>
              </a:ext>
            </a:extLst>
          </p:cNvPr>
          <p:cNvSpPr/>
          <p:nvPr/>
        </p:nvSpPr>
        <p:spPr>
          <a:xfrm>
            <a:off x="1411705" y="553080"/>
            <a:ext cx="6096000" cy="4495718"/>
          </a:xfrm>
          <a:prstGeom prst="rect">
            <a:avLst/>
          </a:prstGeom>
        </p:spPr>
        <p:txBody>
          <a:bodyPr>
            <a:spAutoFit/>
          </a:bodyPr>
          <a:lstStyle/>
          <a:p>
            <a:pPr>
              <a:lnSpc>
                <a:spcPct val="107000"/>
              </a:lnSpc>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RCCIP Process:</a:t>
            </a:r>
            <a:endPar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Pre-Work: *</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Data gathering, *Promotion</a:t>
            </a:r>
          </a:p>
          <a:p>
            <a:pPr>
              <a:lnSpc>
                <a:spcPct val="107000"/>
              </a:lnSpc>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Town Hall: </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*Showcase findings, *Community input, *Identify potential community solutions</a:t>
            </a:r>
          </a:p>
          <a:p>
            <a:pPr>
              <a:lnSpc>
                <a:spcPct val="107000"/>
              </a:lnSpc>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Action Plan: </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*Projects identified that will build and sustain supply</a:t>
            </a:r>
          </a:p>
          <a:p>
            <a:pPr>
              <a:lnSpc>
                <a:spcPct val="107000"/>
              </a:lnSpc>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Call to Action: </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*Execute projects, *Identify resources, *Solidify partnerships</a:t>
            </a:r>
          </a:p>
          <a:p>
            <a:pPr>
              <a:lnSpc>
                <a:spcPct val="107000"/>
              </a:lnSpc>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Learning Communities:</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*Web based, Connect with other communities</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CAB624F-F07E-428B-B169-70F854C2E4C2}"/>
              </a:ext>
            </a:extLst>
          </p:cNvPr>
          <p:cNvSpPr>
            <a:spLocks noChangeArrowheads="1"/>
          </p:cNvSpPr>
          <p:nvPr/>
        </p:nvSpPr>
        <p:spPr bwMode="auto">
          <a:xfrm>
            <a:off x="3451383" y="4976983"/>
            <a:ext cx="2789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  </a:t>
            </a:r>
            <a:r>
              <a:rPr lang="en-US" altLang="en-US" dirty="0">
                <a:solidFill>
                  <a:srgbClr val="FF0000"/>
                </a:solidFill>
                <a:latin typeface="Arial" panose="020B0604020202020204" pitchFamily="34" charset="0"/>
              </a:rPr>
              <a:t>Local Resources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  Right Sized Solutions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0000"/>
                </a:solidFill>
                <a:latin typeface="Arial" panose="020B0604020202020204" pitchFamily="34" charset="0"/>
              </a:rPr>
              <a:t>+ Innovation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 SUSTAINABLE SUPPLY</a:t>
            </a:r>
          </a:p>
        </p:txBody>
      </p:sp>
      <p:cxnSp>
        <p:nvCxnSpPr>
          <p:cNvPr id="10" name="Straight Connector 9">
            <a:extLst>
              <a:ext uri="{FF2B5EF4-FFF2-40B4-BE49-F238E27FC236}">
                <a16:creationId xmlns:a16="http://schemas.microsoft.com/office/drawing/2014/main" id="{5D9D2F42-DF39-4E5B-AF6F-5564DEC4E137}"/>
              </a:ext>
            </a:extLst>
          </p:cNvPr>
          <p:cNvCxnSpPr/>
          <p:nvPr/>
        </p:nvCxnSpPr>
        <p:spPr>
          <a:xfrm>
            <a:off x="3451383" y="5967663"/>
            <a:ext cx="255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8B5986-AA14-427C-9B98-FB66496FD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65" y="5114798"/>
            <a:ext cx="1213656" cy="1201699"/>
          </a:xfrm>
          <a:prstGeom prst="rect">
            <a:avLst/>
          </a:prstGeom>
        </p:spPr>
      </p:pic>
    </p:spTree>
    <p:extLst>
      <p:ext uri="{BB962C8B-B14F-4D97-AF65-F5344CB8AC3E}">
        <p14:creationId xmlns:p14="http://schemas.microsoft.com/office/powerpoint/2010/main" val="339312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291EA-BA70-44CD-AF5E-D5880374928F}"/>
              </a:ext>
            </a:extLst>
          </p:cNvPr>
          <p:cNvSpPr/>
          <p:nvPr/>
        </p:nvSpPr>
        <p:spPr>
          <a:xfrm>
            <a:off x="1315453" y="841838"/>
            <a:ext cx="6096000" cy="5117106"/>
          </a:xfrm>
          <a:prstGeom prst="rect">
            <a:avLst/>
          </a:prstGeom>
        </p:spPr>
        <p:txBody>
          <a:bodyPr>
            <a:spAutoFit/>
          </a:bodyPr>
          <a:lstStyle/>
          <a:p>
            <a:pPr>
              <a:lnSpc>
                <a:spcPct val="107000"/>
              </a:lnSpc>
              <a:spcAft>
                <a:spcPts val="800"/>
              </a:spcAft>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Community Engagement</a:t>
            </a:r>
            <a:endPar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Target audiences: </a:t>
            </a:r>
            <a:endPar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School Board/School System</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Political Leaders</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Faith Community</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Lenders/Financial Institutions/Econ. Dev. Professionals</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Business Community</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General Community</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Parents</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Other</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Find Bob – the mover &amp; shaker</a:t>
            </a:r>
            <a:endParaRPr lang="en-US"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BE5B48A-7025-41ED-8A20-12CEDBE9A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65" y="5114798"/>
            <a:ext cx="1213656" cy="1201699"/>
          </a:xfrm>
          <a:prstGeom prst="rect">
            <a:avLst/>
          </a:prstGeom>
        </p:spPr>
      </p:pic>
    </p:spTree>
    <p:extLst>
      <p:ext uri="{BB962C8B-B14F-4D97-AF65-F5344CB8AC3E}">
        <p14:creationId xmlns:p14="http://schemas.microsoft.com/office/powerpoint/2010/main" val="169692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08949-8CED-458D-B328-9D60299C654F}"/>
              </a:ext>
            </a:extLst>
          </p:cNvPr>
          <p:cNvSpPr/>
          <p:nvPr/>
        </p:nvSpPr>
        <p:spPr>
          <a:xfrm>
            <a:off x="753978" y="501915"/>
            <a:ext cx="7636042" cy="3467552"/>
          </a:xfrm>
          <a:prstGeom prst="rect">
            <a:avLst/>
          </a:prstGeom>
        </p:spPr>
        <p:txBody>
          <a:bodyPr wrap="square">
            <a:spAutoFit/>
          </a:bodyPr>
          <a:lstStyle/>
          <a:p>
            <a:pPr>
              <a:lnSpc>
                <a:spcPct val="107000"/>
              </a:lnSpc>
              <a:spcAft>
                <a:spcPts val="800"/>
              </a:spcAft>
            </a:pPr>
            <a:r>
              <a:rPr lang="en-US" sz="3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Community Engagement Call to Action</a:t>
            </a:r>
            <a:endParaRPr lang="en-US" sz="3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One-one Interviews</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Focus groups</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Surveys</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Presentations</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Provider Appreciation Event (includes input)</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Town Hall Recruitment and Meeting</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F98F80A-A7A7-4086-A7C9-9BF1492C8486}"/>
              </a:ext>
            </a:extLst>
          </p:cNvPr>
          <p:cNvSpPr/>
          <p:nvPr/>
        </p:nvSpPr>
        <p:spPr>
          <a:xfrm>
            <a:off x="753978" y="4157088"/>
            <a:ext cx="7347283" cy="2018566"/>
          </a:xfrm>
          <a:prstGeom prst="rect">
            <a:avLst/>
          </a:prstGeom>
        </p:spPr>
        <p:txBody>
          <a:bodyPr wrap="square">
            <a:spAutoFit/>
          </a:bodyPr>
          <a:lstStyle/>
          <a:p>
            <a:pPr>
              <a:lnSpc>
                <a:spcPct val="107000"/>
              </a:lnSpc>
              <a:spcAft>
                <a:spcPts val="800"/>
              </a:spcAft>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From all the information collected the Core Team Prepares an </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Action Plan</a:t>
            </a: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Action Plan utilizes SMART Goals, action steps, and reporting on progress.</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57DF84B-E28C-4BF0-9512-AE0E043D9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65" y="5114798"/>
            <a:ext cx="1213656" cy="1201699"/>
          </a:xfrm>
          <a:prstGeom prst="rect">
            <a:avLst/>
          </a:prstGeom>
        </p:spPr>
      </p:pic>
    </p:spTree>
    <p:extLst>
      <p:ext uri="{BB962C8B-B14F-4D97-AF65-F5344CB8AC3E}">
        <p14:creationId xmlns:p14="http://schemas.microsoft.com/office/powerpoint/2010/main" val="11683295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5619AEE84FD24A8371080D61F7EFCA" ma:contentTypeVersion="13" ma:contentTypeDescription="Create a new document." ma:contentTypeScope="" ma:versionID="2c7025d5397e3d3b614735fd4704dbff">
  <xsd:schema xmlns:xsd="http://www.w3.org/2001/XMLSchema" xmlns:xs="http://www.w3.org/2001/XMLSchema" xmlns:p="http://schemas.microsoft.com/office/2006/metadata/properties" xmlns:ns3="605dce84-16c6-402c-9fc7-42b4d374670e" xmlns:ns4="4c8389ae-1ad3-41fb-b427-b82a0781ebd8" targetNamespace="http://schemas.microsoft.com/office/2006/metadata/properties" ma:root="true" ma:fieldsID="0edb6c658cb6131b8ad4909d7900156c" ns3:_="" ns4:_="">
    <xsd:import namespace="605dce84-16c6-402c-9fc7-42b4d374670e"/>
    <xsd:import namespace="4c8389ae-1ad3-41fb-b427-b82a0781eb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dce84-16c6-402c-9fc7-42b4d374670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8389ae-1ad3-41fb-b427-b82a0781ebd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63CF2-42A5-4145-9292-62552CE8D8E2}">
  <ds:schemaRefs>
    <ds:schemaRef ds:uri="http://schemas.microsoft.com/sharepoint/v3/contenttype/forms"/>
  </ds:schemaRefs>
</ds:datastoreItem>
</file>

<file path=customXml/itemProps2.xml><?xml version="1.0" encoding="utf-8"?>
<ds:datastoreItem xmlns:ds="http://schemas.openxmlformats.org/officeDocument/2006/customXml" ds:itemID="{04C46161-C391-4CAD-9A93-57D9975D9DC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05dce84-16c6-402c-9fc7-42b4d374670e"/>
    <ds:schemaRef ds:uri="http://purl.org/dc/elements/1.1/"/>
    <ds:schemaRef ds:uri="http://schemas.microsoft.com/office/2006/metadata/properties"/>
    <ds:schemaRef ds:uri="4c8389ae-1ad3-41fb-b427-b82a0781ebd8"/>
    <ds:schemaRef ds:uri="http://www.w3.org/XML/1998/namespace"/>
  </ds:schemaRefs>
</ds:datastoreItem>
</file>

<file path=customXml/itemProps3.xml><?xml version="1.0" encoding="utf-8"?>
<ds:datastoreItem xmlns:ds="http://schemas.openxmlformats.org/officeDocument/2006/customXml" ds:itemID="{E5FF786C-A6F6-41D8-B45C-CC00C3686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dce84-16c6-402c-9fc7-42b4d374670e"/>
    <ds:schemaRef ds:uri="4c8389ae-1ad3-41fb-b427-b82a0781e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206</TotalTime>
  <Words>946</Words>
  <Application>Microsoft Office PowerPoint</Application>
  <PresentationFormat>Widescreen</PresentationFormat>
  <Paragraphs>113</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Symbol</vt:lpstr>
      <vt:lpstr>Trebuchet MS</vt:lpstr>
      <vt:lpstr>Wingdings</vt:lpstr>
      <vt:lpstr>Wingdings 3</vt:lpstr>
      <vt:lpstr>Facet</vt:lpstr>
      <vt:lpstr>Child Care Panel  2019 MADO All Staff Retreat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MMDC’s MADO Child Care Panel Session</dc:title>
  <dc:creator>Donn Winckler</dc:creator>
  <cp:lastModifiedBy>Donn Winckler</cp:lastModifiedBy>
  <cp:revision>1</cp:revision>
  <dcterms:created xsi:type="dcterms:W3CDTF">2019-10-08T19:51:06Z</dcterms:created>
  <dcterms:modified xsi:type="dcterms:W3CDTF">2019-10-10T12:06:45Z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0x0101008A5619AEE84FD24A8371080D61F7EFCA</vt:lpwstr>
  </property>
</Properties>
</file>