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8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42060-84A6-4854-89E9-67B6F5641DF7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8A612-8A60-4B16-ADE3-892F9C8D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9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63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 course this is what we’re finding out 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35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Dave Wolf had some pithier</a:t>
            </a:r>
            <a:r>
              <a:rPr lang="en-US" baseline="0" dirty="0" smtClean="0"/>
              <a:t> things to say, too, about the startup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69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0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94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06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8A612-8A60-4B16-ADE3-892F9C8D8F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9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B0E1-2A00-431C-9327-675D94A19EE3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6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5D2E4-78E0-4DBA-8912-0101397A1B29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7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0485-1126-4ADA-ACAE-ECFC2E9F0E41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2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424-322D-4D08-AB80-A0B831B29697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0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199B2-C387-4962-A25C-52E8E60ACA14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8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9CF8-5CB8-4F70-89FF-A99C504E9711}" type="datetime1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7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DC02-CCB9-4A02-B00E-2EB8D404CC1F}" type="datetime1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93ED-5531-4EC4-B6FD-70EBCA3C0D7C}" type="datetime1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3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42221-9712-4DAE-844E-D3C8487767D9}" type="datetime1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3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C573-CECD-4A55-9781-46D763322F55}" type="datetime1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4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C062-D4FF-4FEC-BE25-F7829CA98DB9}" type="datetime1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4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2D9CC-D77D-4168-9819-DC094D1262EB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F107F-A327-42BF-A41A-E99BB430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3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mnchildcare/?__tn__=%2CdK%2AF-R&amp;eid=ARAT4tT6kJhwOwND2J9_13dv0GDZS8iaGNCHsehvP7IE1w6d_cv5Bd8M370peGm5fiOXqqcNEvspfmK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robin@swrdc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774" b="5284"/>
          <a:stretch/>
        </p:blipFill>
        <p:spPr>
          <a:xfrm>
            <a:off x="0" y="0"/>
            <a:ext cx="12192000" cy="47529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2424907"/>
            <a:ext cx="9144000" cy="2387600"/>
          </a:xfrm>
          <a:ln>
            <a:noFill/>
          </a:ln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+mn-lt"/>
              </a:rPr>
              <a:t>Child Care Panel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72038"/>
            <a:ext cx="9144000" cy="852487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MADO All-Staff Retreat</a:t>
            </a:r>
          </a:p>
          <a:p>
            <a:pPr algn="l"/>
            <a:r>
              <a:rPr lang="en-US" dirty="0" smtClean="0"/>
              <a:t>October 24, 2019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4752975"/>
            <a:ext cx="12192000" cy="0"/>
          </a:xfrm>
          <a:prstGeom prst="line">
            <a:avLst/>
          </a:prstGeom>
          <a:ln w="76200">
            <a:solidFill>
              <a:srgbClr val="478B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9715500" y="5934075"/>
            <a:ext cx="2308544" cy="79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400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1282862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Child Care Economic Development Grant FY2020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7713" indent="-514350"/>
            <a:r>
              <a:rPr lang="en-US" dirty="0" smtClean="0"/>
              <a:t>Funding for child care business start-up or expansion facility modifications or improvements required for licensing</a:t>
            </a:r>
          </a:p>
          <a:p>
            <a:pPr marL="747713" indent="-514350"/>
            <a:r>
              <a:rPr lang="en-US" dirty="0" smtClean="0"/>
              <a:t>In-Person local free Provider Training</a:t>
            </a:r>
          </a:p>
          <a:p>
            <a:pPr marL="747713" indent="-514350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13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1282862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Impact on Business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Without adequate child care in the community</a:t>
            </a:r>
          </a:p>
          <a:p>
            <a:pPr marL="457200" indent="-393700"/>
            <a:r>
              <a:rPr lang="en-US" dirty="0" smtClean="0"/>
              <a:t>Local businesses are unable to recruit skilled workers. </a:t>
            </a:r>
          </a:p>
          <a:p>
            <a:pPr marL="457200" indent="-393700"/>
            <a:r>
              <a:rPr lang="en-US" dirty="0" smtClean="0"/>
              <a:t>Current workers may be preoccupied with child care worries.</a:t>
            </a:r>
          </a:p>
          <a:p>
            <a:pPr marL="457200" indent="-393700"/>
            <a:r>
              <a:rPr lang="en-US" dirty="0" smtClean="0"/>
              <a:t>Child care is a top reason for absenteeism, which adds up to lost productivity, overtime, cost of temporary help, and finding and training replacements.</a:t>
            </a:r>
          </a:p>
          <a:p>
            <a:pPr marL="457200" indent="-393700"/>
            <a:r>
              <a:rPr lang="en-US" dirty="0" smtClean="0"/>
              <a:t>Parents who can’t find suitable child care may quit work to stay home.</a:t>
            </a:r>
          </a:p>
          <a:p>
            <a:pPr marL="747713" indent="-514350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184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1282862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Examples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3363" indent="0">
              <a:buNone/>
            </a:pPr>
            <a:r>
              <a:rPr lang="en-US" dirty="0" smtClean="0"/>
              <a:t>Some Minnesota businesses are providing child care as a benefit to current employees and to attract new workers, especially younger workers.</a:t>
            </a:r>
          </a:p>
          <a:p>
            <a:pPr marL="690563" indent="-457200"/>
            <a:r>
              <a:rPr lang="en-US" dirty="0" smtClean="0"/>
              <a:t>Example—</a:t>
            </a:r>
            <a:r>
              <a:rPr lang="en-US" dirty="0" err="1" smtClean="0"/>
              <a:t>Li’l</a:t>
            </a:r>
            <a:r>
              <a:rPr lang="en-US" dirty="0" smtClean="0"/>
              <a:t> Diggers Daycare, Lynd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local excavating firm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1 FT (also safety compliance director)/1 PT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special family child care- 12 slots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Subsidized for employees- Recruitment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Hours of operation- Later during busy season</a:t>
            </a:r>
          </a:p>
          <a:p>
            <a:pPr marL="1147763" lvl="1" indent="-457200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39387" y="1008362"/>
            <a:ext cx="4044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© Center for Rural Policy &amp; Development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307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1282862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Examples—Continued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6263" indent="-342900"/>
            <a:r>
              <a:rPr lang="en-US" dirty="0" smtClean="0"/>
              <a:t>Mustard Seed Kids Child Care Center, Balaton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Located in a church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Tax Exempt 501C3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Maximum capacity of 50 children 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Age range of Infants to Preschool School-Age 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Early Learning Scholarships available to families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After School Program</a:t>
            </a:r>
          </a:p>
          <a:p>
            <a:pPr marL="914400" lvl="1">
              <a:buFont typeface="Courier New" panose="02070309020205020404" pitchFamily="49" charset="0"/>
              <a:buChar char="o"/>
            </a:pPr>
            <a:r>
              <a:rPr lang="en-US" dirty="0" smtClean="0"/>
              <a:t>Fitness and Fun incorporated into learning</a:t>
            </a:r>
          </a:p>
          <a:p>
            <a:pPr marL="1147763" lvl="1" indent="-457200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023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1282862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Local Efforts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9063" lvl="1" indent="0">
              <a:buNone/>
            </a:pPr>
            <a:r>
              <a:rPr lang="en-US" b="1" dirty="0" smtClean="0"/>
              <a:t>Redwood County Economic Development Authority (EDA) has partnered with </a:t>
            </a:r>
            <a:r>
              <a:rPr lang="en-US" b="1" u="sng" dirty="0" smtClean="0">
                <a:hlinkClick r:id="rId3"/>
              </a:rPr>
              <a:t>Child Care Aware of Minnesota</a:t>
            </a:r>
            <a:r>
              <a:rPr lang="en-US" b="1" u="sng" dirty="0" smtClean="0"/>
              <a:t>.</a:t>
            </a:r>
          </a:p>
          <a:p>
            <a:pPr marL="461963" lvl="1" indent="-342900"/>
            <a:r>
              <a:rPr lang="en-US" dirty="0" smtClean="0"/>
              <a:t>Continued efforts are made to address the shortage of child care availability</a:t>
            </a:r>
          </a:p>
          <a:p>
            <a:pPr marL="461963" lvl="1" indent="-342900"/>
            <a:r>
              <a:rPr lang="en-US" dirty="0" smtClean="0"/>
              <a:t>Informing the public about the shortage</a:t>
            </a:r>
          </a:p>
          <a:p>
            <a:pPr marL="461963" lvl="1" indent="-342900"/>
            <a:r>
              <a:rPr lang="en-US" dirty="0" smtClean="0"/>
              <a:t>Informational Sessions</a:t>
            </a:r>
          </a:p>
          <a:p>
            <a:pPr marL="919163" lvl="2" indent="-342900">
              <a:buFont typeface="Courier New" panose="02070309020205020404" pitchFamily="49" charset="0"/>
              <a:buChar char="o"/>
            </a:pPr>
            <a:r>
              <a:rPr lang="en-US" dirty="0" err="1" smtClean="0"/>
              <a:t>Eg</a:t>
            </a:r>
            <a:r>
              <a:rPr lang="en-US" dirty="0" smtClean="0"/>
              <a:t>.  What it is like to be a family child care provider</a:t>
            </a:r>
          </a:p>
          <a:p>
            <a:pPr marL="919163" lvl="2" indent="-342900">
              <a:buFont typeface="Courier New" panose="02070309020205020404" pitchFamily="49" charset="0"/>
              <a:buChar char="o"/>
            </a:pPr>
            <a:endParaRPr lang="en-US" u="sng" dirty="0" smtClean="0"/>
          </a:p>
          <a:p>
            <a:pPr marL="119063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4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1282862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Redwood County’s Success—2018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lvl="1" indent="-342900"/>
            <a:r>
              <a:rPr lang="en-US" dirty="0" smtClean="0"/>
              <a:t>Adding 12 new licensed family based providers, with only 3 closures (2 due to retirement and 1 as a result of low enrollment).  Net of 9 new providers, equal to 90 new slots (year one, and 108 for all years following).</a:t>
            </a:r>
          </a:p>
          <a:p>
            <a:pPr marL="461963" lvl="1" indent="-342900"/>
            <a:r>
              <a:rPr lang="en-US" dirty="0" smtClean="0"/>
              <a:t>Adding another 52 slots with the addition of the Lower Sioux Early Head Start and Preschool program; for a total of 142 new slots. </a:t>
            </a:r>
          </a:p>
          <a:p>
            <a:pPr marL="461963" lvl="1" indent="-342900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407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"/>
            <a:lum/>
          </a:blip>
          <a:srcRect/>
          <a:stretch>
            <a:fillRect t="-1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05237" y="2390263"/>
            <a:ext cx="4581526" cy="3786700"/>
          </a:xfrm>
        </p:spPr>
        <p:txBody>
          <a:bodyPr>
            <a:normAutofit/>
          </a:bodyPr>
          <a:lstStyle/>
          <a:p>
            <a:pPr marL="119063" lvl="1" indent="0">
              <a:buNone/>
            </a:pPr>
            <a:r>
              <a:rPr lang="en-US" sz="3600" b="1" dirty="0" smtClean="0">
                <a:solidFill>
                  <a:srgbClr val="478B35"/>
                </a:solidFill>
              </a:rPr>
              <a:t>For More information:</a:t>
            </a:r>
          </a:p>
          <a:p>
            <a:pPr marL="119063" lvl="1" indent="0">
              <a:buNone/>
            </a:pPr>
            <a:r>
              <a:rPr lang="en-US" b="1" dirty="0" smtClean="0"/>
              <a:t>Robin Weis</a:t>
            </a:r>
          </a:p>
          <a:p>
            <a:pPr marL="119063" lvl="1" indent="0">
              <a:buNone/>
            </a:pPr>
            <a:r>
              <a:rPr lang="en-US" dirty="0" smtClean="0"/>
              <a:t>Economic Development Director</a:t>
            </a:r>
          </a:p>
          <a:p>
            <a:pPr marL="119063" lvl="1" indent="0">
              <a:buNone/>
            </a:pPr>
            <a:r>
              <a:rPr lang="en-US" dirty="0" smtClean="0">
                <a:hlinkClick r:id="rId4"/>
              </a:rPr>
              <a:t>robin@swrdc.org</a:t>
            </a:r>
            <a:endParaRPr lang="en-US" dirty="0" smtClean="0"/>
          </a:p>
          <a:p>
            <a:pPr marL="119063" lvl="1" indent="0">
              <a:buNone/>
            </a:pPr>
            <a:r>
              <a:rPr lang="en-US" dirty="0" smtClean="0"/>
              <a:t>507-836-1638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617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3747" y="442763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Child Care: A Statewide Crisis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24" y="1651717"/>
            <a:ext cx="5589676" cy="40721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890" y="2078876"/>
            <a:ext cx="5279700" cy="24672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12989"/>
            <a:ext cx="2674189" cy="8450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6800" y="6012989"/>
            <a:ext cx="1825200" cy="81632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6012989"/>
            <a:ext cx="12192000" cy="0"/>
          </a:xfrm>
          <a:prstGeom prst="line">
            <a:avLst/>
          </a:prstGeom>
          <a:ln w="28575">
            <a:solidFill>
              <a:srgbClr val="478B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361098" y="101078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07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Minnesota’s Child Care Landscape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costs for families.</a:t>
            </a:r>
          </a:p>
          <a:p>
            <a:r>
              <a:rPr lang="en-US" dirty="0" smtClean="0"/>
              <a:t>An ever-increasing shortage of providers that causes desperation in parents who seek to find care. </a:t>
            </a:r>
          </a:p>
          <a:p>
            <a:r>
              <a:rPr lang="en-US" dirty="0" smtClean="0"/>
              <a:t>Communities that are feeling the economic ripple effects caused by the shortage and high costs.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251476" y="5176299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9358480" y="1049607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618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Strategic Plan—Includes SWOT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19149" y="1773390"/>
            <a:ext cx="11026291" cy="46202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478B35"/>
                </a:solidFill>
              </a:rPr>
              <a:t>Facilitate and Support the creation and retention of child care providers.</a:t>
            </a:r>
          </a:p>
          <a:p>
            <a:pPr marL="0" indent="0">
              <a:buNone/>
            </a:pPr>
            <a:endParaRPr lang="en-US" sz="300" b="1" i="1" dirty="0">
              <a:solidFill>
                <a:srgbClr val="478B35"/>
              </a:solidFill>
            </a:endParaRPr>
          </a:p>
          <a:p>
            <a:pPr marL="233363" indent="0">
              <a:buNone/>
              <a:tabLst>
                <a:tab pos="233363" algn="l"/>
              </a:tabLst>
            </a:pPr>
            <a:r>
              <a:rPr lang="en-US" b="1" dirty="0" smtClean="0"/>
              <a:t>Potential Objectives:</a:t>
            </a:r>
          </a:p>
          <a:p>
            <a:pPr marL="517525"/>
            <a:r>
              <a:rPr lang="en-US" dirty="0" smtClean="0"/>
              <a:t>Increase the outreach of Child Care Resource Guide to potential providers.</a:t>
            </a:r>
          </a:p>
          <a:p>
            <a:pPr marL="801688" lvl="1"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/>
              <a:t>Identify potential providers.</a:t>
            </a:r>
          </a:p>
          <a:p>
            <a:pPr marL="801688" lvl="1">
              <a:buFont typeface="Courier New" panose="02070309020205020404" pitchFamily="49" charset="0"/>
              <a:buChar char="o"/>
            </a:pPr>
            <a:r>
              <a:rPr lang="en-US" dirty="0" smtClean="0"/>
              <a:t>Set up a social media campaign to reach providers.</a:t>
            </a:r>
          </a:p>
          <a:p>
            <a:pPr marL="517525"/>
            <a:r>
              <a:rPr lang="en-US" dirty="0" smtClean="0"/>
              <a:t>Develop a stream-lined process.</a:t>
            </a:r>
          </a:p>
          <a:p>
            <a:pPr marL="801688" lvl="1">
              <a:buFont typeface="Courier New" panose="02070309020205020404" pitchFamily="49" charset="0"/>
              <a:buChar char="o"/>
            </a:pPr>
            <a:r>
              <a:rPr lang="en-US" dirty="0" smtClean="0"/>
              <a:t>Build a timetable and regulation information.</a:t>
            </a:r>
          </a:p>
          <a:p>
            <a:pPr marL="801688" lvl="1">
              <a:buFont typeface="Courier New" panose="02070309020205020404" pitchFamily="49" charset="0"/>
              <a:buChar char="o"/>
            </a:pPr>
            <a:r>
              <a:rPr lang="en-US" dirty="0" smtClean="0"/>
              <a:t>Develop potential child care webinar.</a:t>
            </a:r>
          </a:p>
          <a:p>
            <a:pPr marL="517525"/>
            <a:r>
              <a:rPr lang="en-US" dirty="0" smtClean="0"/>
              <a:t>Provide a mechanism for start-up funding and develop start-up process checklist.</a:t>
            </a:r>
          </a:p>
          <a:p>
            <a:pPr marL="801688" lvl="1">
              <a:buFont typeface="Courier New" panose="02070309020205020404" pitchFamily="49" charset="0"/>
              <a:buChar char="o"/>
            </a:pPr>
            <a:r>
              <a:rPr lang="en-US" dirty="0" smtClean="0"/>
              <a:t>Meet with legislators and child care providers.</a:t>
            </a:r>
          </a:p>
          <a:p>
            <a:pPr marL="801688" lvl="1">
              <a:buFont typeface="Courier New" panose="02070309020205020404" pitchFamily="49" charset="0"/>
              <a:buChar char="o"/>
            </a:pPr>
            <a:r>
              <a:rPr lang="en-US" dirty="0" smtClean="0"/>
              <a:t>Develop outreach/social media.</a:t>
            </a:r>
          </a:p>
          <a:p>
            <a:pPr marL="801688" lvl="1">
              <a:buFont typeface="Courier New" panose="02070309020205020404" pitchFamily="49" charset="0"/>
              <a:buChar char="o"/>
            </a:pPr>
            <a:r>
              <a:rPr lang="en-US" dirty="0" smtClean="0"/>
              <a:t>Facilitate local conversations in the region.</a:t>
            </a:r>
          </a:p>
          <a:p>
            <a:pPr marL="517525"/>
            <a:r>
              <a:rPr lang="en-US" dirty="0" smtClean="0"/>
              <a:t>Develop plan to follow up with providers once supported by RDC.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19589" y="6169127"/>
            <a:ext cx="1729435" cy="59654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91710" y="1049607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1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8626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Legislative Priority—#1 in 2019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478B35"/>
                </a:solidFill>
              </a:rPr>
              <a:t>Executive Summary, Legislative Task Force on Access to Affordable Child Care, January 15, 2017</a:t>
            </a:r>
          </a:p>
          <a:p>
            <a:pPr marL="233363" indent="0">
              <a:buNone/>
            </a:pPr>
            <a:r>
              <a:rPr lang="en-US" b="1" dirty="0" smtClean="0"/>
              <a:t>Recommendations—3</a:t>
            </a:r>
          </a:p>
          <a:p>
            <a:pPr marL="690563" indent="-457200"/>
            <a:r>
              <a:rPr lang="en-US" b="1" dirty="0" smtClean="0"/>
              <a:t>Regulatory</a:t>
            </a:r>
          </a:p>
          <a:p>
            <a:pPr marL="1204913" lvl="1" indent="-514350">
              <a:buFont typeface="+mj-lt"/>
              <a:buAutoNum type="arabicPeriod"/>
            </a:pPr>
            <a:r>
              <a:rPr lang="en-US" dirty="0" smtClean="0"/>
              <a:t>Develop consistency and uniformity in regulatory enforcement; improve relationships and communication.</a:t>
            </a:r>
          </a:p>
          <a:p>
            <a:pPr marL="1204913" lvl="1" indent="-514350">
              <a:buFont typeface="+mj-lt"/>
              <a:buAutoNum type="arabicPeriod"/>
            </a:pPr>
            <a:r>
              <a:rPr lang="en-US" dirty="0" smtClean="0"/>
              <a:t>Ensure training is accessible, relevant, and affordable; and broaden and deepen the trainer pool.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26724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57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21804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Recommendations—Continued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 indent="0">
              <a:buNone/>
            </a:pPr>
            <a:r>
              <a:rPr lang="en-US" b="1" dirty="0" smtClean="0"/>
              <a:t>Affordability</a:t>
            </a:r>
          </a:p>
          <a:p>
            <a:pPr marL="690563" indent="-457200"/>
            <a:r>
              <a:rPr lang="en-US" dirty="0" smtClean="0"/>
              <a:t>Reform and invest in the Child Care Assistance Program (CCAP).</a:t>
            </a:r>
          </a:p>
          <a:p>
            <a:pPr marL="690563" indent="-457200"/>
            <a:r>
              <a:rPr lang="en-US" dirty="0" smtClean="0"/>
              <a:t>Determine ways to address costs for middle income families, whether through targeted funding, tax policy, or community/business investments in child care.</a:t>
            </a:r>
          </a:p>
          <a:p>
            <a:pPr marL="690563" indent="-457200"/>
            <a:endParaRPr lang="en-US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01667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09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Recommendations—Continued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 indent="0">
              <a:buNone/>
            </a:pPr>
            <a:r>
              <a:rPr lang="en-US" b="1" dirty="0" smtClean="0"/>
              <a:t>Long-term Discussions</a:t>
            </a:r>
          </a:p>
          <a:p>
            <a:pPr marL="690563" indent="-457200"/>
            <a:r>
              <a:rPr lang="en-US" dirty="0" smtClean="0"/>
              <a:t>Consider the creation of an independent board for child care providers.</a:t>
            </a:r>
          </a:p>
          <a:p>
            <a:pPr marL="690563" indent="-457200"/>
            <a:r>
              <a:rPr lang="en-US" dirty="0" smtClean="0"/>
              <a:t>Encourage more people to enter and stay in the child care provider workforce.</a:t>
            </a:r>
          </a:p>
          <a:p>
            <a:pPr marL="690563" indent="-457200"/>
            <a:r>
              <a:rPr lang="en-US" dirty="0" smtClean="0"/>
              <a:t>Consider ways to address emergency child care assistance for families fleeing abuse.</a:t>
            </a:r>
          </a:p>
          <a:p>
            <a:pPr marL="690563" indent="-457200"/>
            <a:endParaRPr lang="en-US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12569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04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Spotlight Article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Introduction</a:t>
            </a:r>
          </a:p>
          <a:p>
            <a:pPr marL="457200" indent="-457200"/>
            <a:r>
              <a:rPr lang="en-US" dirty="0" smtClean="0"/>
              <a:t>Types of Child Care</a:t>
            </a:r>
          </a:p>
          <a:p>
            <a:pPr marL="457200" indent="-457200"/>
            <a:r>
              <a:rPr lang="en-US" dirty="0" smtClean="0"/>
              <a:t>License- Ratios, Group Sizes, Fees</a:t>
            </a:r>
          </a:p>
          <a:p>
            <a:pPr marL="457200" indent="-457200"/>
            <a:r>
              <a:rPr lang="en-US" dirty="0" smtClean="0"/>
              <a:t>Resources to become part of the solution</a:t>
            </a:r>
          </a:p>
          <a:p>
            <a:pPr marL="457200" indent="-457200"/>
            <a:r>
              <a:rPr lang="en-US" dirty="0" smtClean="0"/>
              <a:t>Grants, scholarships, loans, programs</a:t>
            </a:r>
          </a:p>
          <a:p>
            <a:pPr marL="457200" indent="-457200"/>
            <a:r>
              <a:rPr lang="en-US" dirty="0" smtClean="0"/>
              <a:t>Parent Aware</a:t>
            </a:r>
          </a:p>
          <a:p>
            <a:pPr marL="457200" indent="-457200"/>
            <a:r>
              <a:rPr lang="en-US" dirty="0" smtClean="0"/>
              <a:t>Studies</a:t>
            </a:r>
          </a:p>
          <a:p>
            <a:pPr marL="690563" indent="-457200"/>
            <a:endParaRPr lang="en-US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1003840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13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406106"/>
          </a:xfrm>
          <a:prstGeom prst="rect">
            <a:avLst/>
          </a:prstGeom>
          <a:solidFill>
            <a:srgbClr val="478B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930" y="439201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CEDS—Child Care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Increase daycare options to assist people in joining the workforce.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 smtClean="0"/>
              <a:t>Expand mentorship program through MN Licensed Family Child Care Association to this region.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/>
              <a:t>Educate the public on child care provider requirements.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/>
              <a:t>Outreach to potential bilingual child care providers.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/>
              <a:t>Market legally non-licensed care (aka Care for Two).  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/>
              <a:t>Encourage employer involvement in childcare and expand upon current models in the region.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/>
              <a:t>Explore and encourage tax incentives for family child care providers.</a:t>
            </a:r>
          </a:p>
          <a:p>
            <a:pPr marL="747713" indent="-514350">
              <a:buFont typeface="+mj-lt"/>
              <a:buAutoNum type="alphaLcPeriod"/>
            </a:pPr>
            <a:r>
              <a:rPr lang="en-US" dirty="0"/>
              <a:t>Explore drop-in and overnight child care options.  </a:t>
            </a:r>
          </a:p>
          <a:p>
            <a:pPr marL="747713" indent="-514350">
              <a:buFont typeface="+mj-lt"/>
              <a:buAutoNum type="alphaLcPeriod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35695" r="18865" b="34028"/>
          <a:stretch/>
        </p:blipFill>
        <p:spPr>
          <a:xfrm>
            <a:off x="10346366" y="6176963"/>
            <a:ext cx="1729435" cy="59654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414732"/>
            <a:ext cx="1219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32601" y="988746"/>
            <a:ext cx="2743200" cy="365125"/>
          </a:xfrm>
        </p:spPr>
        <p:txBody>
          <a:bodyPr/>
          <a:lstStyle/>
          <a:p>
            <a:fld id="{BB3F107F-A327-42BF-A41A-E99BB430F510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55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713</Words>
  <Application>Microsoft Office PowerPoint</Application>
  <PresentationFormat>Widescreen</PresentationFormat>
  <Paragraphs>120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Child Care Panel</vt:lpstr>
      <vt:lpstr>Child Care: A Statewide Crisis</vt:lpstr>
      <vt:lpstr>Minnesota’s Child Care Landscape</vt:lpstr>
      <vt:lpstr>Strategic Plan—Includes SWOT</vt:lpstr>
      <vt:lpstr>Legislative Priority—#1 in 2019</vt:lpstr>
      <vt:lpstr>Recommendations—Continued</vt:lpstr>
      <vt:lpstr>Recommendations—Continued</vt:lpstr>
      <vt:lpstr>Spotlight Article</vt:lpstr>
      <vt:lpstr>CEDS—Child Care</vt:lpstr>
      <vt:lpstr>Child Care Economic Development Grant FY2020</vt:lpstr>
      <vt:lpstr>Impact on Business</vt:lpstr>
      <vt:lpstr>Examples</vt:lpstr>
      <vt:lpstr>Examples—Continued</vt:lpstr>
      <vt:lpstr>Local Efforts</vt:lpstr>
      <vt:lpstr>Redwood County’s Success—2018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Welu</dc:creator>
  <cp:lastModifiedBy>Jessica Welu</cp:lastModifiedBy>
  <cp:revision>10</cp:revision>
  <dcterms:created xsi:type="dcterms:W3CDTF">2019-09-26T17:00:21Z</dcterms:created>
  <dcterms:modified xsi:type="dcterms:W3CDTF">2019-09-26T18:09:26Z</dcterms:modified>
</cp:coreProperties>
</file>